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0" r:id="rId2"/>
    <p:sldMasterId id="2147483691" r:id="rId3"/>
  </p:sldMasterIdLst>
  <p:notesMasterIdLst>
    <p:notesMasterId r:id="rId80"/>
  </p:notesMasterIdLst>
  <p:sldIdLst>
    <p:sldId id="339" r:id="rId4"/>
    <p:sldId id="358" r:id="rId5"/>
    <p:sldId id="371" r:id="rId6"/>
    <p:sldId id="372" r:id="rId7"/>
    <p:sldId id="359" r:id="rId8"/>
    <p:sldId id="356" r:id="rId9"/>
    <p:sldId id="256" r:id="rId10"/>
    <p:sldId id="257" r:id="rId11"/>
    <p:sldId id="258" r:id="rId12"/>
    <p:sldId id="259" r:id="rId13"/>
    <p:sldId id="260" r:id="rId14"/>
    <p:sldId id="261" r:id="rId15"/>
    <p:sldId id="357" r:id="rId16"/>
    <p:sldId id="262" r:id="rId17"/>
    <p:sldId id="266" r:id="rId18"/>
    <p:sldId id="263" r:id="rId19"/>
    <p:sldId id="325" r:id="rId20"/>
    <p:sldId id="264" r:id="rId21"/>
    <p:sldId id="344"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33" r:id="rId72"/>
    <p:sldId id="335" r:id="rId73"/>
    <p:sldId id="336" r:id="rId74"/>
    <p:sldId id="337" r:id="rId75"/>
    <p:sldId id="338" r:id="rId76"/>
    <p:sldId id="334" r:id="rId77"/>
    <p:sldId id="326" r:id="rId78"/>
    <p:sldId id="343" r:id="rId7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81" autoAdjust="0"/>
    <p:restoredTop sz="94660"/>
  </p:normalViewPr>
  <p:slideViewPr>
    <p:cSldViewPr snapToGrid="0">
      <p:cViewPr varScale="1">
        <p:scale>
          <a:sx n="60" d="100"/>
          <a:sy n="60" d="100"/>
        </p:scale>
        <p:origin x="690"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A497E-968F-4687-AF12-5243C59388FB}" type="datetimeFigureOut">
              <a:rPr lang="es-MX" smtClean="0"/>
              <a:t>04/09/2017</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3A499-9412-48EC-B227-6CDC0BE99544}" type="slidenum">
              <a:rPr lang="es-MX" smtClean="0"/>
              <a:t>‹Nº›</a:t>
            </a:fld>
            <a:endParaRPr lang="es-MX"/>
          </a:p>
        </p:txBody>
      </p:sp>
    </p:spTree>
    <p:extLst>
      <p:ext uri="{BB962C8B-B14F-4D97-AF65-F5344CB8AC3E}">
        <p14:creationId xmlns:p14="http://schemas.microsoft.com/office/powerpoint/2010/main" val="3601357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xfrm>
            <a:off x="90488" y="744538"/>
            <a:ext cx="6616700"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s-MX" altLang="es-MX" smtClean="0"/>
          </a:p>
        </p:txBody>
      </p:sp>
      <p:sp>
        <p:nvSpPr>
          <p:cNvPr id="1843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75D661B-36CD-49D2-8EED-CBCFBD2F76E8}" type="slidenum">
              <a:rPr lang="es-MX" altLang="es-MX" smtClean="0">
                <a:solidFill>
                  <a:prstClr val="black"/>
                </a:solidFill>
              </a:rPr>
              <a:pPr/>
              <a:t>76</a:t>
            </a:fld>
            <a:endParaRPr lang="es-MX" altLang="es-MX" smtClean="0">
              <a:solidFill>
                <a:prstClr val="black"/>
              </a:solidFill>
            </a:endParaRPr>
          </a:p>
        </p:txBody>
      </p:sp>
    </p:spTree>
    <p:extLst>
      <p:ext uri="{BB962C8B-B14F-4D97-AF65-F5344CB8AC3E}">
        <p14:creationId xmlns:p14="http://schemas.microsoft.com/office/powerpoint/2010/main" val="3410589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hyperlink" Target="http://www.facebook.com/INDETECMX" TargetMode="External"/><Relationship Id="rId2" Type="http://schemas.openxmlformats.org/officeDocument/2006/relationships/hyperlink" Target="http://www.indetec.gob.mx/" TargetMode="External"/><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221021542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23256558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90C226">
                    <a:lumMod val="60000"/>
                    <a:lumOff val="40000"/>
                  </a:srgbClr>
                </a:solidFill>
                <a:latin typeface="Arial"/>
                <a:cs typeface="Arial" panose="020B0604020202020204" pitchFamily="34" charset="0"/>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90C226">
                    <a:lumMod val="60000"/>
                    <a:lumOff val="40000"/>
                  </a:srgbClr>
                </a:solidFill>
                <a:latin typeface="Arial"/>
                <a:cs typeface="Arial" panose="020B0604020202020204" pitchFamily="34" charset="0"/>
              </a:rPr>
              <a:t>”</a:t>
            </a:r>
            <a:endParaRPr lang="en-US" dirty="0">
              <a:solidFill>
                <a:srgbClr val="90C226">
                  <a:lumMod val="60000"/>
                  <a:lumOff val="40000"/>
                </a:srgbClr>
              </a:solidFill>
              <a:latin typeface="Arial"/>
              <a:cs typeface="Arial" panose="020B0604020202020204" pitchFamily="34" charset="0"/>
            </a:endParaRPr>
          </a:p>
        </p:txBody>
      </p:sp>
    </p:spTree>
    <p:extLst>
      <p:ext uri="{BB962C8B-B14F-4D97-AF65-F5344CB8AC3E}">
        <p14:creationId xmlns:p14="http://schemas.microsoft.com/office/powerpoint/2010/main" val="363264326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379182392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90C226">
                    <a:lumMod val="60000"/>
                    <a:lumOff val="40000"/>
                  </a:srgbClr>
                </a:solidFill>
                <a:latin typeface="Arial"/>
                <a:cs typeface="Arial" panose="020B0604020202020204" pitchFamily="34" charset="0"/>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90C226">
                    <a:lumMod val="60000"/>
                    <a:lumOff val="40000"/>
                  </a:srgbClr>
                </a:solidFill>
                <a:latin typeface="Arial"/>
                <a:cs typeface="Arial" panose="020B0604020202020204" pitchFamily="34" charset="0"/>
              </a:rPr>
              <a:t>”</a:t>
            </a:r>
          </a:p>
        </p:txBody>
      </p:sp>
    </p:spTree>
    <p:extLst>
      <p:ext uri="{BB962C8B-B14F-4D97-AF65-F5344CB8AC3E}">
        <p14:creationId xmlns:p14="http://schemas.microsoft.com/office/powerpoint/2010/main" val="139571677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171338949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170844368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180495762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Diapositiva de título">
    <p:spTree>
      <p:nvGrpSpPr>
        <p:cNvPr id="1" name=""/>
        <p:cNvGrpSpPr/>
        <p:nvPr/>
      </p:nvGrpSpPr>
      <p:grpSpPr>
        <a:xfrm>
          <a:off x="0" y="0"/>
          <a:ext cx="0" cy="0"/>
          <a:chOff x="0" y="0"/>
          <a:chExt cx="0" cy="0"/>
        </a:xfrm>
      </p:grpSpPr>
      <p:cxnSp>
        <p:nvCxnSpPr>
          <p:cNvPr id="2" name="Straight Connector 9"/>
          <p:cNvCxnSpPr/>
          <p:nvPr/>
        </p:nvCxnSpPr>
        <p:spPr>
          <a:xfrm flipV="1">
            <a:off x="9876368" y="5148264"/>
            <a:ext cx="2315633" cy="1704975"/>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3" name="Straight Connector 10"/>
          <p:cNvCxnSpPr/>
          <p:nvPr/>
        </p:nvCxnSpPr>
        <p:spPr>
          <a:xfrm>
            <a:off x="11150600" y="0"/>
            <a:ext cx="1026584" cy="52705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4" name="Freeform 11"/>
          <p:cNvSpPr/>
          <p:nvPr/>
        </p:nvSpPr>
        <p:spPr>
          <a:xfrm>
            <a:off x="11493500" y="-7938"/>
            <a:ext cx="711200" cy="6865938"/>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 name="Freeform 16"/>
          <p:cNvSpPr/>
          <p:nvPr/>
        </p:nvSpPr>
        <p:spPr>
          <a:xfrm>
            <a:off x="11315700" y="-7938"/>
            <a:ext cx="889000" cy="6865938"/>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lumMod val="20000"/>
              <a:lumOff val="8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 name="Freeform 17"/>
          <p:cNvSpPr/>
          <p:nvPr/>
        </p:nvSpPr>
        <p:spPr>
          <a:xfrm>
            <a:off x="11624733" y="-7938"/>
            <a:ext cx="567267" cy="6865938"/>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8"/>
          <p:cNvSpPr/>
          <p:nvPr/>
        </p:nvSpPr>
        <p:spPr>
          <a:xfrm>
            <a:off x="11150601" y="5291138"/>
            <a:ext cx="1056217" cy="158750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40000"/>
              <a:lumOff val="60000"/>
              <a:alpha val="8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10" name="Imagen 2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2618" y="120651"/>
            <a:ext cx="2927052" cy="915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8 Rectángulo"/>
          <p:cNvSpPr/>
          <p:nvPr userDrawn="1"/>
        </p:nvSpPr>
        <p:spPr>
          <a:xfrm>
            <a:off x="-24987" y="6535848"/>
            <a:ext cx="12203288" cy="338554"/>
          </a:xfrm>
          <a:prstGeom prst="rect">
            <a:avLst/>
          </a:prstGeom>
          <a:solidFill>
            <a:schemeClr val="accent2">
              <a:lumMod val="50000"/>
            </a:schemeClr>
          </a:solidFill>
          <a:ln>
            <a:noFill/>
          </a:ln>
          <a:effectLst/>
          <a:scene3d>
            <a:camera prst="orthographicFront">
              <a:rot lat="0" lon="0" rev="0"/>
            </a:camera>
            <a:lightRig rig="contrasting" dir="t">
              <a:rot lat="0" lon="0" rev="7800000"/>
            </a:lightRig>
          </a:scene3d>
          <a:sp3d>
            <a:bevelT w="139700" h="139700"/>
          </a:sp3d>
        </p:spPr>
        <p:txBody>
          <a:bodyPr>
            <a:spAutoFit/>
          </a:bodyPr>
          <a:lstStyle/>
          <a:p>
            <a:pPr algn="ctr" fontAlgn="base">
              <a:spcBef>
                <a:spcPct val="0"/>
              </a:spcBef>
              <a:spcAft>
                <a:spcPct val="0"/>
              </a:spcAft>
              <a:defRPr/>
            </a:pPr>
            <a:r>
              <a:rPr lang="es-MX" sz="1600" b="1" dirty="0">
                <a:ln w="0"/>
                <a:solidFill>
                  <a:prstClr val="white"/>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ORGANISMO PÚBLICO DEL SISTEMA NACIONAL DE COORDINACIÓN FISCAL</a:t>
            </a:r>
          </a:p>
        </p:txBody>
      </p:sp>
      <p:sp>
        <p:nvSpPr>
          <p:cNvPr id="12" name="Freeform 6"/>
          <p:cNvSpPr/>
          <p:nvPr userDrawn="1"/>
        </p:nvSpPr>
        <p:spPr>
          <a:xfrm>
            <a:off x="-59267" y="4037014"/>
            <a:ext cx="609600" cy="285273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20000"/>
              <a:lumOff val="80000"/>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5"/>
          <p:cNvSpPr/>
          <p:nvPr userDrawn="1"/>
        </p:nvSpPr>
        <p:spPr>
          <a:xfrm>
            <a:off x="11192934" y="5302250"/>
            <a:ext cx="1013884" cy="1576388"/>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40000"/>
              <a:lumOff val="60000"/>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2144690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5368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401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4139907687"/>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cxnSp>
        <p:nvCxnSpPr>
          <p:cNvPr id="2" name="Straight Connector 10"/>
          <p:cNvCxnSpPr/>
          <p:nvPr/>
        </p:nvCxnSpPr>
        <p:spPr>
          <a:xfrm flipV="1">
            <a:off x="9876368" y="5148264"/>
            <a:ext cx="2315633" cy="1704975"/>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3" name="Straight Connector 11"/>
          <p:cNvCxnSpPr/>
          <p:nvPr/>
        </p:nvCxnSpPr>
        <p:spPr>
          <a:xfrm>
            <a:off x="11150600" y="0"/>
            <a:ext cx="1026584" cy="52705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4" name="Freeform 13"/>
          <p:cNvSpPr/>
          <p:nvPr/>
        </p:nvSpPr>
        <p:spPr>
          <a:xfrm>
            <a:off x="11493500" y="-7938"/>
            <a:ext cx="711200" cy="6865938"/>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 name="Freeform 16"/>
          <p:cNvSpPr/>
          <p:nvPr/>
        </p:nvSpPr>
        <p:spPr>
          <a:xfrm>
            <a:off x="9986434" y="5270500"/>
            <a:ext cx="2216151" cy="1587500"/>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 name="Freeform 17"/>
          <p:cNvSpPr/>
          <p:nvPr/>
        </p:nvSpPr>
        <p:spPr>
          <a:xfrm>
            <a:off x="11315700" y="-7938"/>
            <a:ext cx="889000" cy="6865938"/>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lumMod val="20000"/>
              <a:lumOff val="8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 name="Freeform 18"/>
          <p:cNvSpPr/>
          <p:nvPr/>
        </p:nvSpPr>
        <p:spPr>
          <a:xfrm>
            <a:off x="11624733" y="-7938"/>
            <a:ext cx="567267" cy="6865938"/>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p:cNvSpPr/>
          <p:nvPr/>
        </p:nvSpPr>
        <p:spPr>
          <a:xfrm>
            <a:off x="11150601" y="5291138"/>
            <a:ext cx="1056217" cy="158750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40000"/>
              <a:lumOff val="6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p:cNvSpPr/>
          <p:nvPr/>
        </p:nvSpPr>
        <p:spPr>
          <a:xfrm>
            <a:off x="-10584" y="-7938"/>
            <a:ext cx="408517" cy="5697538"/>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40000"/>
              <a:lumOff val="60000"/>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10" name="Imagen 2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2617" y="120650"/>
            <a:ext cx="44450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67703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11 Rectángulo"/>
          <p:cNvSpPr>
            <a:spLocks noChangeArrowheads="1"/>
          </p:cNvSpPr>
          <p:nvPr userDrawn="1"/>
        </p:nvSpPr>
        <p:spPr bwMode="auto">
          <a:xfrm>
            <a:off x="3981451" y="3949701"/>
            <a:ext cx="7480300" cy="2676525"/>
          </a:xfrm>
          <a:prstGeom prst="rect">
            <a:avLst/>
          </a:prstGeom>
          <a:noFill/>
          <a:ln w="9525">
            <a:noFill/>
            <a:miter lim="800000"/>
            <a:headEnd/>
            <a:tailEnd/>
          </a:ln>
        </p:spPr>
        <p:txBody>
          <a:bodyPr>
            <a:spAutoFit/>
          </a:bodyPr>
          <a:lstStyle/>
          <a:p>
            <a:pPr algn="r">
              <a:defRPr/>
            </a:pPr>
            <a:r>
              <a:rPr lang="es-MX" sz="1400" i="1" dirty="0">
                <a:ln w="0"/>
                <a:solidFill>
                  <a:srgbClr val="54A021">
                    <a:lumMod val="50000"/>
                  </a:srgbClr>
                </a:solidFill>
                <a:effectLst>
                  <a:outerShdw blurRad="38100" dist="25400" dir="5400000" algn="ctr" rotWithShape="0">
                    <a:srgbClr val="6E747A">
                      <a:alpha val="43000"/>
                    </a:srgbClr>
                  </a:outerShdw>
                </a:effectLst>
                <a:latin typeface="Calibri" panose="020F0502020204030204" pitchFamily="34" charset="0"/>
                <a:cs typeface="Arial" panose="020B0604020202020204" pitchFamily="34" charset="0"/>
              </a:rPr>
              <a:t>Órgano del Sistema Nacional de Coordinación Fiscal (SNCF)</a:t>
            </a:r>
          </a:p>
          <a:p>
            <a:pPr algn="r">
              <a:defRPr/>
            </a:pPr>
            <a:r>
              <a:rPr lang="es-MX" sz="1400" i="1" dirty="0">
                <a:ln w="0"/>
                <a:solidFill>
                  <a:srgbClr val="54A021">
                    <a:lumMod val="50000"/>
                  </a:srgbClr>
                </a:solidFill>
                <a:effectLst>
                  <a:outerShdw blurRad="38100" dist="25400" dir="5400000" algn="ctr" rotWithShape="0">
                    <a:srgbClr val="6E747A">
                      <a:alpha val="43000"/>
                    </a:srgbClr>
                  </a:outerShdw>
                </a:effectLst>
                <a:latin typeface="Calibri" panose="020F0502020204030204" pitchFamily="34" charset="0"/>
                <a:cs typeface="Arial" panose="020B0604020202020204" pitchFamily="34" charset="0"/>
              </a:rPr>
              <a:t> al servicio de las Haciendas Públicas del País</a:t>
            </a:r>
            <a:r>
              <a:rPr lang="es-MX" sz="1400" dirty="0">
                <a:ln w="0"/>
                <a:solidFill>
                  <a:srgbClr val="54A021">
                    <a:lumMod val="50000"/>
                  </a:srgbClr>
                </a:solidFill>
                <a:effectLst>
                  <a:outerShdw blurRad="38100" dist="25400" dir="5400000" algn="ctr" rotWithShape="0">
                    <a:srgbClr val="6E747A">
                      <a:alpha val="43000"/>
                    </a:srgbClr>
                  </a:outerShdw>
                </a:effectLst>
                <a:latin typeface="Calibri" panose="020F0502020204030204" pitchFamily="34" charset="0"/>
                <a:cs typeface="Arial" panose="020B0604020202020204" pitchFamily="34" charset="0"/>
              </a:rPr>
              <a:t> </a:t>
            </a:r>
          </a:p>
          <a:p>
            <a:pPr algn="r">
              <a:defRPr/>
            </a:pPr>
            <a:endPar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endParaRPr>
          </a:p>
          <a:p>
            <a:pPr algn="r">
              <a:defRPr/>
            </a:pP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t>Datos de contacto Internet: </a:t>
            </a: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hlinkClick r:id="rId2"/>
              </a:rPr>
              <a:t>www.indetec.gob.mx</a:t>
            </a:r>
            <a:endPar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endParaRPr>
          </a:p>
          <a:p>
            <a:pPr algn="r">
              <a:defRPr/>
            </a:pP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hlinkClick r:id="rId3"/>
              </a:rPr>
              <a:t>www.facebook.com/INDETECMX</a:t>
            </a:r>
            <a:endPar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endParaRPr>
          </a:p>
          <a:p>
            <a:pPr algn="r">
              <a:defRPr/>
            </a:pP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t>https://twitter.com/INDETEC_mx</a:t>
            </a:r>
          </a:p>
          <a:p>
            <a:pPr algn="r" fontAlgn="base">
              <a:spcBef>
                <a:spcPct val="0"/>
              </a:spcBef>
              <a:spcAft>
                <a:spcPct val="0"/>
              </a:spcAft>
              <a:defRPr/>
            </a:pP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t>Ubicación: Lerdo de Tejada No. 2469, Col. Arcos Sur. </a:t>
            </a:r>
          </a:p>
          <a:p>
            <a:pPr algn="r" fontAlgn="base">
              <a:spcBef>
                <a:spcPct val="0"/>
              </a:spcBef>
              <a:spcAft>
                <a:spcPct val="0"/>
              </a:spcAft>
              <a:defRPr/>
            </a:pP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t>C.P. 44500 Guadalajara, Jalisco. México.</a:t>
            </a:r>
            <a:b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br>
            <a:r>
              <a:rPr lang="es-MX" sz="2000" dirty="0">
                <a:ln w="0"/>
                <a:solidFill>
                  <a:srgbClr val="54A021">
                    <a:lumMod val="50000"/>
                  </a:srgbClr>
                </a:solidFill>
                <a:effectLst>
                  <a:outerShdw blurRad="38100" dist="25400" dir="5400000" algn="ctr" rotWithShape="0">
                    <a:srgbClr val="6E747A">
                      <a:alpha val="43000"/>
                    </a:srgbClr>
                  </a:outerShdw>
                </a:effectLst>
                <a:latin typeface="Berylium" pitchFamily="2" charset="0"/>
                <a:cs typeface="Arial" panose="020B0604020202020204" pitchFamily="34" charset="0"/>
              </a:rPr>
              <a:t>Tel y Fax (0133) 3669-5550 al 5559</a:t>
            </a:r>
          </a:p>
        </p:txBody>
      </p:sp>
      <p:pic>
        <p:nvPicPr>
          <p:cNvPr id="3" name="Imagen 8"/>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2617" y="120650"/>
            <a:ext cx="44450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739883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Tree>
    <p:extLst>
      <p:ext uri="{BB962C8B-B14F-4D97-AF65-F5344CB8AC3E}">
        <p14:creationId xmlns:p14="http://schemas.microsoft.com/office/powerpoint/2010/main" val="215876772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06995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6770669"/>
      </p:ext>
    </p:extLst>
  </p:cSld>
  <p:clrMapOvr>
    <a:masterClrMapping/>
  </p:clrMapOvr>
  <p:transition spd="slow">
    <p:circl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2_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prstGeom prst="rect">
            <a:avLst/>
          </a:prstGeo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eaLnBrk="1" hangingPunct="1">
              <a:defRPr>
                <a:cs typeface="+mn-cs"/>
              </a:defRPr>
            </a:lvl1pPr>
          </a:lstStyle>
          <a:p>
            <a:pPr fontAlgn="base">
              <a:spcBef>
                <a:spcPct val="0"/>
              </a:spcBef>
              <a:spcAft>
                <a:spcPct val="0"/>
              </a:spcAft>
              <a:defRPr/>
            </a:pPr>
            <a:endParaRPr lang="es-MX" dirty="0">
              <a:solidFill>
                <a:prstClr val="black"/>
              </a:solidFill>
              <a:latin typeface="Calibri" panose="020F0502020204030204" pitchFamily="34" charset="0"/>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eaLnBrk="1" hangingPunct="1">
              <a:defRPr>
                <a:cs typeface="+mn-cs"/>
              </a:defRPr>
            </a:lvl1pPr>
          </a:lstStyle>
          <a:p>
            <a:pPr fontAlgn="base">
              <a:spcBef>
                <a:spcPct val="0"/>
              </a:spcBef>
              <a:spcAft>
                <a:spcPct val="0"/>
              </a:spcAft>
              <a:defRPr/>
            </a:pPr>
            <a:endParaRPr lang="es-MX">
              <a:solidFill>
                <a:prstClr val="black"/>
              </a:solidFill>
              <a:latin typeface="Calibri" panose="020F0502020204030204" pitchFamily="34" charset="0"/>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fontAlgn="base">
              <a:spcBef>
                <a:spcPct val="0"/>
              </a:spcBef>
              <a:spcAft>
                <a:spcPct val="0"/>
              </a:spcAft>
              <a:defRPr/>
            </a:pPr>
            <a:fld id="{885B7800-5ED1-42F4-A942-E426C80B989C}" type="slidenum">
              <a:rPr lang="es-MX" altLang="es-MX">
                <a:solidFill>
                  <a:prstClr val="black"/>
                </a:solidFill>
                <a:latin typeface="Calibri" panose="020F0502020204030204" pitchFamily="34" charset="0"/>
                <a:cs typeface="Arial" panose="020B0604020202020204" pitchFamily="34" charset="0"/>
              </a:rPr>
              <a:pPr fontAlgn="base">
                <a:spcBef>
                  <a:spcPct val="0"/>
                </a:spcBef>
                <a:spcAft>
                  <a:spcPct val="0"/>
                </a:spcAft>
                <a:defRPr/>
              </a:pPr>
              <a:t>‹Nº›</a:t>
            </a:fld>
            <a:endParaRPr lang="es-MX" altLang="es-MX">
              <a:solidFill>
                <a:prstClr val="black"/>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539889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2" name="Imagen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1"/>
            <a:ext cx="3670300"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7248574"/>
      </p:ext>
    </p:extLst>
  </p:cSld>
  <p:clrMapOvr>
    <a:masterClrMapping/>
  </p:clrMapOvr>
  <p:transition spd="slow">
    <p:circl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3_Diapositiva de título">
    <p:spTree>
      <p:nvGrpSpPr>
        <p:cNvPr id="1" name=""/>
        <p:cNvGrpSpPr/>
        <p:nvPr/>
      </p:nvGrpSpPr>
      <p:grpSpPr>
        <a:xfrm>
          <a:off x="0" y="0"/>
          <a:ext cx="0" cy="0"/>
          <a:chOff x="0" y="0"/>
          <a:chExt cx="0" cy="0"/>
        </a:xfrm>
      </p:grpSpPr>
      <p:cxnSp>
        <p:nvCxnSpPr>
          <p:cNvPr id="2" name="Straight Connector 10"/>
          <p:cNvCxnSpPr/>
          <p:nvPr/>
        </p:nvCxnSpPr>
        <p:spPr>
          <a:xfrm flipV="1">
            <a:off x="9876368" y="5148264"/>
            <a:ext cx="2315633" cy="1704975"/>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3" name="Straight Connector 11"/>
          <p:cNvCxnSpPr/>
          <p:nvPr/>
        </p:nvCxnSpPr>
        <p:spPr>
          <a:xfrm>
            <a:off x="11150600" y="0"/>
            <a:ext cx="1026584" cy="52705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4" name="Freeform 13"/>
          <p:cNvSpPr/>
          <p:nvPr/>
        </p:nvSpPr>
        <p:spPr>
          <a:xfrm>
            <a:off x="11493500" y="-7938"/>
            <a:ext cx="711200" cy="6865938"/>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 name="Freeform 16"/>
          <p:cNvSpPr/>
          <p:nvPr/>
        </p:nvSpPr>
        <p:spPr>
          <a:xfrm>
            <a:off x="9986434" y="5270500"/>
            <a:ext cx="2216151" cy="1587500"/>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 name="Freeform 17"/>
          <p:cNvSpPr/>
          <p:nvPr/>
        </p:nvSpPr>
        <p:spPr>
          <a:xfrm>
            <a:off x="11315700" y="-7938"/>
            <a:ext cx="889000" cy="6865938"/>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lumMod val="20000"/>
              <a:lumOff val="8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 name="Freeform 18"/>
          <p:cNvSpPr/>
          <p:nvPr/>
        </p:nvSpPr>
        <p:spPr>
          <a:xfrm>
            <a:off x="-10584" y="-7938"/>
            <a:ext cx="408517" cy="5697538"/>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40000"/>
              <a:lumOff val="60000"/>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8" name="Imagen 2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2617" y="120650"/>
            <a:ext cx="444500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reeform 20"/>
          <p:cNvSpPr/>
          <p:nvPr/>
        </p:nvSpPr>
        <p:spPr>
          <a:xfrm>
            <a:off x="11624733" y="-7938"/>
            <a:ext cx="567267" cy="6865938"/>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p:cNvSpPr/>
          <p:nvPr/>
        </p:nvSpPr>
        <p:spPr>
          <a:xfrm>
            <a:off x="11129434" y="5318125"/>
            <a:ext cx="1056217" cy="158750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40000"/>
              <a:lumOff val="60000"/>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86839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a:prstGeom prst="rect">
            <a:avLst/>
          </a:prstGeo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484310" y="2666999"/>
            <a:ext cx="10018713" cy="3124201"/>
          </a:xfrm>
          <a:prstGeom prst="rect">
            <a:avLst/>
          </a:prstGeo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9732656" y="5883275"/>
            <a:ext cx="1143000" cy="365125"/>
          </a:xfrm>
          <a:prstGeom prst="rect">
            <a:avLst/>
          </a:prstGeom>
        </p:spPr>
        <p:txBody>
          <a:bodyPr/>
          <a:lstStyle/>
          <a:p>
            <a:pPr eaLnBrk="0" fontAlgn="base" hangingPunct="0">
              <a:spcBef>
                <a:spcPct val="0"/>
              </a:spcBef>
              <a:spcAft>
                <a:spcPct val="0"/>
              </a:spcAft>
            </a:pPr>
            <a:fld id="{2877663A-170C-4061-BF97-F069F4A1AAF3}" type="datetimeFigureOut">
              <a:rPr lang="es-MX" smtClean="0">
                <a:solidFill>
                  <a:prstClr val="black"/>
                </a:solidFill>
                <a:latin typeface="Calibri" panose="020F0502020204030204" pitchFamily="34" charset="0"/>
                <a:cs typeface="Arial" panose="020B0604020202020204" pitchFamily="34" charset="0"/>
              </a:rPr>
              <a:pPr eaLnBrk="0" fontAlgn="base" hangingPunct="0">
                <a:spcBef>
                  <a:spcPct val="0"/>
                </a:spcBef>
                <a:spcAft>
                  <a:spcPct val="0"/>
                </a:spcAft>
              </a:pPr>
              <a:t>04/09/2017</a:t>
            </a:fld>
            <a:endParaRPr lang="es-MX">
              <a:solidFill>
                <a:prstClr val="black"/>
              </a:solidFill>
              <a:latin typeface="Calibri" panose="020F0502020204030204" pitchFamily="34" charset="0"/>
              <a:cs typeface="Arial" panose="020B0604020202020204" pitchFamily="34" charset="0"/>
            </a:endParaRPr>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pPr eaLnBrk="0" fontAlgn="base" hangingPunct="0">
              <a:spcBef>
                <a:spcPct val="0"/>
              </a:spcBef>
              <a:spcAft>
                <a:spcPct val="0"/>
              </a:spcAft>
            </a:pPr>
            <a:endParaRPr lang="es-MX">
              <a:solidFill>
                <a:prstClr val="black"/>
              </a:solidFill>
              <a:latin typeface="Calibri" panose="020F0502020204030204" pitchFamily="34" charset="0"/>
              <a:cs typeface="Arial" panose="020B0604020202020204" pitchFamily="34" charset="0"/>
            </a:endParaRPr>
          </a:p>
        </p:txBody>
      </p:sp>
      <p:sp>
        <p:nvSpPr>
          <p:cNvPr id="6" name="Slide Number Placeholder 5"/>
          <p:cNvSpPr>
            <a:spLocks noGrp="1"/>
          </p:cNvSpPr>
          <p:nvPr>
            <p:ph type="sldNum" sz="quarter" idx="12"/>
          </p:nvPr>
        </p:nvSpPr>
        <p:spPr>
          <a:xfrm>
            <a:off x="10951856" y="5867131"/>
            <a:ext cx="551167" cy="365125"/>
          </a:xfrm>
          <a:prstGeom prst="rect">
            <a:avLst/>
          </a:prstGeom>
        </p:spPr>
        <p:txBody>
          <a:bodyPr/>
          <a:lstStyle/>
          <a:p>
            <a:pPr eaLnBrk="0" fontAlgn="base" hangingPunct="0">
              <a:spcBef>
                <a:spcPct val="0"/>
              </a:spcBef>
              <a:spcAft>
                <a:spcPct val="0"/>
              </a:spcAft>
            </a:pPr>
            <a:fld id="{C13383F8-8DB2-4319-AE03-C7ECDBE9BDE1}" type="slidenum">
              <a:rPr lang="es-MX" smtClean="0">
                <a:solidFill>
                  <a:prstClr val="black"/>
                </a:solidFill>
                <a:latin typeface="Calibri" panose="020F0502020204030204" pitchFamily="34" charset="0"/>
                <a:cs typeface="Arial" panose="020B0604020202020204" pitchFamily="34" charset="0"/>
              </a:rPr>
              <a:pPr eaLnBrk="0" fontAlgn="base" hangingPunct="0">
                <a:spcBef>
                  <a:spcPct val="0"/>
                </a:spcBef>
                <a:spcAft>
                  <a:spcPct val="0"/>
                </a:spcAft>
              </a:pPr>
              <a:t>‹Nº›</a:t>
            </a:fld>
            <a:endParaRPr lang="es-MX">
              <a:solidFill>
                <a:prstClr val="black"/>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421146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7" name="Rectángulo 6"/>
          <p:cNvSpPr/>
          <p:nvPr userDrawn="1"/>
        </p:nvSpPr>
        <p:spPr>
          <a:xfrm>
            <a:off x="0" y="1"/>
            <a:ext cx="12192000" cy="2985976"/>
          </a:xfrm>
          <a:prstGeom prst="rect">
            <a:avLst/>
          </a:prstGeom>
          <a:solidFill>
            <a:schemeClr val="accent6">
              <a:lumMod val="20000"/>
              <a:lumOff val="8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
        <p:nvSpPr>
          <p:cNvPr id="8" name="Rectángulo 7"/>
          <p:cNvSpPr/>
          <p:nvPr userDrawn="1"/>
        </p:nvSpPr>
        <p:spPr>
          <a:xfrm>
            <a:off x="0" y="3078051"/>
            <a:ext cx="12192000" cy="3779949"/>
          </a:xfrm>
          <a:prstGeom prst="rect">
            <a:avLst/>
          </a:prstGeom>
          <a:solidFill>
            <a:schemeClr val="accent6">
              <a:lumMod val="60000"/>
              <a:lumOff val="40000"/>
            </a:schemeClr>
          </a:solid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31969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3631979103"/>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7" name="Rectángulo 6"/>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41191978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7" name="Rectángulo 6"/>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5799939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8" name="Rectángulo 7"/>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12080769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MX">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10" name="Rectángulo 9"/>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21954176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MX">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6" name="Rectángulo 5"/>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23718595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MX" dirty="0">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5" name="Rectángulo 4"/>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23037788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8" name="Rectángulo 7"/>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4716042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MX">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8" name="Rectángulo 7"/>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4300505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7" name="Rectángulo 6"/>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26455408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6F22899-072F-4A00-92E1-63A1DA8A6954}" type="datetimeFigureOut">
              <a:rPr lang="es-MX" smtClean="0">
                <a:solidFill>
                  <a:prstClr val="black">
                    <a:tint val="75000"/>
                  </a:prstClr>
                </a:solidFill>
              </a:rPr>
              <a:pPr/>
              <a:t>04/09/2017</a:t>
            </a:fld>
            <a:endParaRPr lang="es-MX">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MX">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4B6CC37-2FF2-4782-999B-CB0501FEC05E}" type="slidenum">
              <a:rPr lang="es-MX" smtClean="0">
                <a:solidFill>
                  <a:prstClr val="black">
                    <a:tint val="75000"/>
                  </a:prstClr>
                </a:solidFill>
              </a:rPr>
              <a:pPr/>
              <a:t>‹Nº›</a:t>
            </a:fld>
            <a:endParaRPr lang="es-MX">
              <a:solidFill>
                <a:prstClr val="black">
                  <a:tint val="75000"/>
                </a:prstClr>
              </a:solidFill>
            </a:endParaRPr>
          </a:p>
        </p:txBody>
      </p:sp>
      <p:sp>
        <p:nvSpPr>
          <p:cNvPr id="7" name="Rectángulo 6"/>
          <p:cNvSpPr/>
          <p:nvPr userDrawn="1"/>
        </p:nvSpPr>
        <p:spPr>
          <a:xfrm flipV="1">
            <a:off x="154546" y="701254"/>
            <a:ext cx="11848564" cy="457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prstClr val="white"/>
              </a:solidFill>
            </a:endParaRPr>
          </a:p>
        </p:txBody>
      </p:sp>
    </p:spTree>
    <p:extLst>
      <p:ext uri="{BB962C8B-B14F-4D97-AF65-F5344CB8AC3E}">
        <p14:creationId xmlns:p14="http://schemas.microsoft.com/office/powerpoint/2010/main" val="4180356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9/4/2017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382018560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4373371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334343369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pic>
        <p:nvPicPr>
          <p:cNvPr id="5" name="Imagen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1"/>
            <a:ext cx="3670300"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1150937"/>
      </p:ext>
    </p:extLst>
  </p:cSld>
  <p:clrMapOvr>
    <a:masterClrMapping/>
  </p:clrMapOvr>
  <p:transition spd="slow">
    <p:circl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9/4/2017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110029000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9/4/2017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‹Nº›</a:t>
            </a:fld>
            <a:endParaRPr lang="en-US" dirty="0">
              <a:solidFill>
                <a:srgbClr val="90C226"/>
              </a:solidFill>
            </a:endParaRPr>
          </a:p>
        </p:txBody>
      </p:sp>
    </p:spTree>
    <p:extLst>
      <p:ext uri="{BB962C8B-B14F-4D97-AF65-F5344CB8AC3E}">
        <p14:creationId xmlns:p14="http://schemas.microsoft.com/office/powerpoint/2010/main" val="300199066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image" Target="../media/image1.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theme" Target="../theme/theme2.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pPr>
            <a:fld id="{B61BEF0D-F0BB-DE4B-95CE-6DB70DBA9567}" type="datetimeFigureOut">
              <a:rPr lang="en-US" dirty="0">
                <a:solidFill>
                  <a:prstClr val="black">
                    <a:tint val="75000"/>
                  </a:prstClr>
                </a:solidFill>
                <a:latin typeface="Calibri" panose="020F0502020204030204" pitchFamily="34" charset="0"/>
                <a:cs typeface="Arial" panose="020B0604020202020204" pitchFamily="34" charset="0"/>
              </a:rPr>
              <a:pPr eaLnBrk="0" fontAlgn="base" hangingPunct="0">
                <a:spcBef>
                  <a:spcPct val="0"/>
                </a:spcBef>
                <a:spcAft>
                  <a:spcPct val="0"/>
                </a:spcAft>
              </a:pPr>
              <a:t>9/4/2017</a:t>
            </a:fld>
            <a:endParaRPr lang="en-US" dirty="0">
              <a:solidFill>
                <a:prstClr val="black">
                  <a:tint val="75000"/>
                </a:prstClr>
              </a:solidFill>
              <a:latin typeface="Calibri" panose="020F0502020204030204" pitchFamily="34" charset="0"/>
              <a:cs typeface="Arial" panose="020B0604020202020204" pitchFamily="34" charset="0"/>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pPr>
            <a:endParaRPr lang="en-US" dirty="0">
              <a:solidFill>
                <a:prstClr val="black">
                  <a:tint val="75000"/>
                </a:prstClr>
              </a:solidFill>
              <a:latin typeface="Calibri" panose="020F0502020204030204" pitchFamily="34" charset="0"/>
              <a:cs typeface="Arial" panose="020B0604020202020204" pitchFamily="34" charset="0"/>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eaLnBrk="0" fontAlgn="base" hangingPunct="0">
              <a:spcBef>
                <a:spcPct val="0"/>
              </a:spcBef>
              <a:spcAft>
                <a:spcPct val="0"/>
              </a:spcAft>
            </a:pPr>
            <a:fld id="{D57F1E4F-1CFF-5643-939E-217C01CDF565}" type="slidenum">
              <a:rPr lang="en-US" dirty="0">
                <a:solidFill>
                  <a:srgbClr val="90C226"/>
                </a:solidFill>
                <a:latin typeface="Calibri" panose="020F0502020204030204" pitchFamily="34" charset="0"/>
                <a:cs typeface="Arial" panose="020B0604020202020204" pitchFamily="34" charset="0"/>
              </a:rPr>
              <a:pPr eaLnBrk="0" fontAlgn="base" hangingPunct="0">
                <a:spcBef>
                  <a:spcPct val="0"/>
                </a:spcBef>
                <a:spcAft>
                  <a:spcPct val="0"/>
                </a:spcAft>
              </a:pPr>
              <a:t>‹Nº›</a:t>
            </a:fld>
            <a:endParaRPr lang="en-US" dirty="0">
              <a:solidFill>
                <a:srgbClr val="90C226"/>
              </a:solidFill>
              <a:latin typeface="Calibri" panose="020F0502020204030204" pitchFamily="34" charset="0"/>
              <a:cs typeface="Arial" panose="020B0604020202020204" pitchFamily="34" charset="0"/>
            </a:endParaRPr>
          </a:p>
        </p:txBody>
      </p:sp>
      <p:sp>
        <p:nvSpPr>
          <p:cNvPr id="18" name="Freeform 12"/>
          <p:cNvSpPr/>
          <p:nvPr userDrawn="1"/>
        </p:nvSpPr>
        <p:spPr>
          <a:xfrm>
            <a:off x="11588751" y="-7938"/>
            <a:ext cx="615949" cy="6865938"/>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19" name="Imagen 25"/>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1150600" y="-28575"/>
            <a:ext cx="102446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222963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8" name="Straight Connector 7"/>
          <p:cNvCxnSpPr/>
          <p:nvPr/>
        </p:nvCxnSpPr>
        <p:spPr>
          <a:xfrm flipV="1">
            <a:off x="11095568" y="5199064"/>
            <a:ext cx="1096433" cy="165893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1432117" y="1"/>
            <a:ext cx="609600" cy="6442075"/>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3" name="Freeform 12"/>
          <p:cNvSpPr/>
          <p:nvPr userDrawn="1"/>
        </p:nvSpPr>
        <p:spPr>
          <a:xfrm>
            <a:off x="11588751" y="-7938"/>
            <a:ext cx="615949" cy="6865938"/>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11686117" y="-7938"/>
            <a:ext cx="505883" cy="6865938"/>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20000"/>
              <a:lumOff val="80000"/>
              <a:alpha val="6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1030" name="Imagen 25"/>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1150600" y="26988"/>
            <a:ext cx="102446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8 Rectángulo"/>
          <p:cNvSpPr/>
          <p:nvPr userDrawn="1"/>
        </p:nvSpPr>
        <p:spPr>
          <a:xfrm>
            <a:off x="-24987" y="6535848"/>
            <a:ext cx="12203288" cy="338554"/>
          </a:xfrm>
          <a:prstGeom prst="rect">
            <a:avLst/>
          </a:prstGeom>
          <a:solidFill>
            <a:schemeClr val="accent2">
              <a:lumMod val="50000"/>
            </a:schemeClr>
          </a:solidFill>
          <a:ln>
            <a:noFill/>
          </a:ln>
          <a:effectLst/>
          <a:scene3d>
            <a:camera prst="orthographicFront">
              <a:rot lat="0" lon="0" rev="0"/>
            </a:camera>
            <a:lightRig rig="contrasting" dir="t">
              <a:rot lat="0" lon="0" rev="7800000"/>
            </a:lightRig>
          </a:scene3d>
          <a:sp3d>
            <a:bevelT w="139700" h="139700"/>
          </a:sp3d>
        </p:spPr>
        <p:txBody>
          <a:bodyPr>
            <a:spAutoFit/>
          </a:bodyPr>
          <a:lstStyle/>
          <a:p>
            <a:pPr algn="ctr" fontAlgn="base">
              <a:spcBef>
                <a:spcPct val="0"/>
              </a:spcBef>
              <a:spcAft>
                <a:spcPct val="0"/>
              </a:spcAft>
              <a:defRPr/>
            </a:pPr>
            <a:r>
              <a:rPr lang="es-MX" sz="1600" b="1" dirty="0">
                <a:ln w="0"/>
                <a:solidFill>
                  <a:prstClr val="white"/>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ORGANISMO PÚBLICO DEL SISTEMA NACIONAL DE COORDINACIÓN FISCAL</a:t>
            </a:r>
          </a:p>
        </p:txBody>
      </p:sp>
      <p:sp>
        <p:nvSpPr>
          <p:cNvPr id="7" name="Freeform 6"/>
          <p:cNvSpPr/>
          <p:nvPr/>
        </p:nvSpPr>
        <p:spPr>
          <a:xfrm>
            <a:off x="-59267" y="4037014"/>
            <a:ext cx="609600" cy="285273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20000"/>
              <a:lumOff val="80000"/>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11192934" y="5302250"/>
            <a:ext cx="1013884" cy="1576388"/>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40000"/>
              <a:lumOff val="60000"/>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696035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90" r:id="rId5"/>
    <p:sldLayoutId id="2147483685" r:id="rId6"/>
    <p:sldLayoutId id="2147483686" r:id="rId7"/>
    <p:sldLayoutId id="2147483687" r:id="rId8"/>
    <p:sldLayoutId id="2147483688" r:id="rId9"/>
    <p:sldLayoutId id="2147483689" r:id="rId10"/>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itchFamily="34" charset="0"/>
        </a:defRPr>
      </a:lvl2pPr>
      <a:lvl3pPr algn="l" defTabSz="457200" rtl="0" eaLnBrk="0" fontAlgn="base" hangingPunct="0">
        <a:spcBef>
          <a:spcPct val="0"/>
        </a:spcBef>
        <a:spcAft>
          <a:spcPct val="0"/>
        </a:spcAft>
        <a:defRPr sz="3600">
          <a:solidFill>
            <a:schemeClr val="accent1"/>
          </a:solidFill>
          <a:latin typeface="Trebuchet MS" pitchFamily="34" charset="0"/>
        </a:defRPr>
      </a:lvl3pPr>
      <a:lvl4pPr algn="l" defTabSz="457200" rtl="0" eaLnBrk="0" fontAlgn="base" hangingPunct="0">
        <a:spcBef>
          <a:spcPct val="0"/>
        </a:spcBef>
        <a:spcAft>
          <a:spcPct val="0"/>
        </a:spcAft>
        <a:defRPr sz="3600">
          <a:solidFill>
            <a:schemeClr val="accent1"/>
          </a:solidFill>
          <a:latin typeface="Trebuchet MS" pitchFamily="34" charset="0"/>
        </a:defRPr>
      </a:lvl4pPr>
      <a:lvl5pPr algn="l" defTabSz="457200" rtl="0" eaLnBrk="0" fontAlgn="base" hangingPunct="0">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B61BEF0D-F0BB-DE4B-95CE-6DB70DBA9567}" type="datetimeFigureOut">
              <a:rPr lang="en-US" smtClean="0">
                <a:solidFill>
                  <a:prstClr val="black">
                    <a:tint val="75000"/>
                  </a:prstClr>
                </a:solidFill>
              </a:rPr>
              <a:pPr defTabSz="457200"/>
              <a:t>9/4/2017</a:t>
            </a:fld>
            <a:endParaRPr lang="en-US" dirty="0">
              <a:solidFill>
                <a:prstClr val="black">
                  <a:tint val="75000"/>
                </a:prstClr>
              </a:solidFill>
            </a:endParaRP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57F1E4F-1CFF-5643-939E-217C01CDF565}" type="slidenum">
              <a:rPr lang="en-US" smtClean="0">
                <a:solidFill>
                  <a:prstClr val="black">
                    <a:tint val="75000"/>
                  </a:prstClr>
                </a:solidFill>
              </a:rPr>
              <a:pPr defTabSz="457200"/>
              <a:t>‹Nº›</a:t>
            </a:fld>
            <a:endParaRPr lang="en-US" dirty="0">
              <a:solidFill>
                <a:prstClr val="black">
                  <a:tint val="75000"/>
                </a:prstClr>
              </a:solidFill>
            </a:endParaRPr>
          </a:p>
        </p:txBody>
      </p:sp>
    </p:spTree>
    <p:extLst>
      <p:ext uri="{BB962C8B-B14F-4D97-AF65-F5344CB8AC3E}">
        <p14:creationId xmlns:p14="http://schemas.microsoft.com/office/powerpoint/2010/main" val="96364960"/>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png"/><Relationship Id="rId1" Type="http://schemas.openxmlformats.org/officeDocument/2006/relationships/slideLayout" Target="../slideLayouts/slideLayout3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09618" y="1957034"/>
            <a:ext cx="11778342" cy="3416320"/>
          </a:xfrm>
          <a:prstGeom prst="rect">
            <a:avLst/>
          </a:prstGeom>
          <a:noFill/>
        </p:spPr>
        <p:txBody>
          <a:bodyPr wrap="square" rtlCol="0">
            <a:spAutoFit/>
          </a:bodyPr>
          <a:lstStyle/>
          <a:p>
            <a:pPr algn="ctr" eaLnBrk="0" fontAlgn="base" hangingPunct="0">
              <a:spcBef>
                <a:spcPct val="0"/>
              </a:spcBef>
              <a:spcAft>
                <a:spcPct val="0"/>
              </a:spcAft>
            </a:pPr>
            <a:r>
              <a:rPr lang="es-MX" sz="5400" dirty="0" smtClean="0">
                <a:solidFill>
                  <a:srgbClr val="90C226">
                    <a:lumMod val="75000"/>
                  </a:srgbClr>
                </a:solidFill>
                <a:latin typeface="Cambria" panose="02040503050406030204" pitchFamily="18" charset="0"/>
                <a:cs typeface="Arial" panose="020B0604020202020204" pitchFamily="34" charset="0"/>
              </a:rPr>
              <a:t>Ley de Disciplina Financiera: Elaboración y Presentación de la Información e Implicaciones para los Entes Públicos Locales</a:t>
            </a:r>
            <a:endParaRPr lang="es-MX" sz="5400" dirty="0">
              <a:solidFill>
                <a:srgbClr val="90C226">
                  <a:lumMod val="75000"/>
                </a:srgbClr>
              </a:solidFill>
              <a:latin typeface="Cambria" panose="02040503050406030204" pitchFamily="18" charset="0"/>
              <a:cs typeface="Arial" panose="020B0604020202020204" pitchFamily="34" charset="0"/>
            </a:endParaRPr>
          </a:p>
        </p:txBody>
      </p:sp>
      <p:sp>
        <p:nvSpPr>
          <p:cNvPr id="4" name="CuadroTexto 3"/>
          <p:cNvSpPr txBox="1"/>
          <p:nvPr/>
        </p:nvSpPr>
        <p:spPr>
          <a:xfrm>
            <a:off x="7765962" y="5941204"/>
            <a:ext cx="3780704" cy="369332"/>
          </a:xfrm>
          <a:prstGeom prst="rect">
            <a:avLst/>
          </a:prstGeom>
          <a:noFill/>
        </p:spPr>
        <p:txBody>
          <a:bodyPr wrap="square" rtlCol="0">
            <a:spAutoFit/>
          </a:bodyPr>
          <a:lstStyle/>
          <a:p>
            <a:r>
              <a:rPr lang="es-MX" b="1" dirty="0" smtClean="0">
                <a:latin typeface="Arial" panose="020B0604020202020204" pitchFamily="34" charset="0"/>
                <a:cs typeface="Arial" panose="020B0604020202020204" pitchFamily="34" charset="0"/>
              </a:rPr>
              <a:t>AGUASCALIENTES, AGS 2017</a:t>
            </a:r>
            <a:endParaRPr lang="es-MX" b="1" dirty="0">
              <a:latin typeface="Arial" panose="020B0604020202020204" pitchFamily="34" charset="0"/>
              <a:cs typeface="Arial" panose="020B060402020202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9618" y="102749"/>
            <a:ext cx="3485573" cy="1286435"/>
          </a:xfrm>
          <a:prstGeom prst="rect">
            <a:avLst/>
          </a:prstGeom>
        </p:spPr>
      </p:pic>
      <p:pic>
        <p:nvPicPr>
          <p:cNvPr id="1026" name="Imagen 4"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0013" y="0"/>
            <a:ext cx="4221987" cy="1614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314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655912019"/>
              </p:ext>
            </p:extLst>
          </p:nvPr>
        </p:nvGraphicFramePr>
        <p:xfrm>
          <a:off x="618065" y="432579"/>
          <a:ext cx="10253134" cy="6400800"/>
        </p:xfrm>
        <a:graphic>
          <a:graphicData uri="http://schemas.openxmlformats.org/drawingml/2006/table">
            <a:tbl>
              <a:tblPr>
                <a:tableStyleId>{5C22544A-7EE6-4342-B048-85BDC9FD1C3A}</a:tableStyleId>
              </a:tblPr>
              <a:tblGrid>
                <a:gridCol w="7604734"/>
                <a:gridCol w="1037192"/>
                <a:gridCol w="1611208"/>
              </a:tblGrid>
              <a:tr h="0">
                <a:tc>
                  <a:txBody>
                    <a:bodyPr/>
                    <a:lstStyle/>
                    <a:p>
                      <a:pPr indent="182880" algn="l">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Concepto (c)</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ctr"/>
                </a:tc>
                <a:tc>
                  <a:txBody>
                    <a:bodyPr/>
                    <a:lstStyle/>
                    <a:p>
                      <a:pPr indent="182880" algn="ctr">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20XN (d)</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ctr"/>
                </a:tc>
                <a:tc>
                  <a:txBody>
                    <a:bodyPr/>
                    <a:lstStyle/>
                    <a:p>
                      <a:pPr indent="182880" algn="ctr">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31 de diciembre de 20XN-1 (e)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ctr"/>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PASIVO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Pasivo Circulante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 Cuentas por Pagar a Corto Plazo (a=a1+a2+a3+a4+a5+a6+a7+a8+a9)</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a1) Servicios Personales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a2) Proveedores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a3) Contratistas por Obras Públicas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a4) Participaciones y Aportaciones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a5) Transferencias Otorgadas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a6) Intereses, Comisiones y Otros Gastos de la Deuda Pública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2116</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a7) Retenciones y Contribuciones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2117</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a8) Devoluciones de la Ley de Ingresos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2118</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a9) Otras Cuentas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2119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 Documentos por Pagar a Corto Plazo (b=b1+b2+b3)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b1) Documentos Comerciales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2121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b2) Documentos con Contratistas por Obras Públicas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2122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b3) Otros Documentos por Pagar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2129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 Porción a Corto Plazo de la Deuda Pública a Largo Plazo (c=c1+c2)</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c1) Porción a Corto Plazo de la Deuda Pública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2131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c2) Porción a Corto Plazo de Arrendamiento Financiero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2133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 Títulos y Valores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e. Pasivos Diferidos a Corto Plazo (e=e1+e2+e3)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e1) Ingresos Cobrados por Adelantado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2151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59055">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e2) Intereses Cobrados por Adelantado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2152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584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e3) Otros Pasivos Diferidos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2159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3" name="CuadroTexto 2"/>
          <p:cNvSpPr txBox="1"/>
          <p:nvPr/>
        </p:nvSpPr>
        <p:spPr>
          <a:xfrm>
            <a:off x="169335" y="63247"/>
            <a:ext cx="1637694" cy="369332"/>
          </a:xfrm>
          <a:prstGeom prst="rect">
            <a:avLst/>
          </a:prstGeom>
          <a:solidFill>
            <a:schemeClr val="bg1"/>
          </a:solidFill>
        </p:spPr>
        <p:txBody>
          <a:bodyPr wrap="square" rtlCol="0">
            <a:spAutoFit/>
          </a:bodyPr>
          <a:lstStyle/>
          <a:p>
            <a:r>
              <a:rPr lang="es-MX" b="1" dirty="0" smtClean="0"/>
              <a:t>FORMATO 1</a:t>
            </a:r>
            <a:endParaRPr lang="es-MX" b="1" dirty="0"/>
          </a:p>
        </p:txBody>
      </p:sp>
    </p:spTree>
    <p:extLst>
      <p:ext uri="{BB962C8B-B14F-4D97-AF65-F5344CB8AC3E}">
        <p14:creationId xmlns:p14="http://schemas.microsoft.com/office/powerpoint/2010/main" val="2534978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747089444"/>
              </p:ext>
            </p:extLst>
          </p:nvPr>
        </p:nvGraphicFramePr>
        <p:xfrm>
          <a:off x="651934" y="1044307"/>
          <a:ext cx="9611254" cy="4267200"/>
        </p:xfrm>
        <a:graphic>
          <a:graphicData uri="http://schemas.openxmlformats.org/drawingml/2006/table">
            <a:tbl>
              <a:tblPr>
                <a:tableStyleId>{5C22544A-7EE6-4342-B048-85BDC9FD1C3A}</a:tableStyleId>
              </a:tblPr>
              <a:tblGrid>
                <a:gridCol w="6897219"/>
                <a:gridCol w="1203695"/>
                <a:gridCol w="1510340"/>
              </a:tblGrid>
              <a:tr h="5842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 Fondos y Bienes de Terceros en Garantía y/o Administración a Corto Plazo (f=f1+f2+f3+f4+f5+f6)</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f1) Fondos en Garantía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2161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f2) Fondos en Administración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2162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f3) Fondos Contingentes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2163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f4) Fondos de Fideicomisos, Mandatos y Contratos Análogos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2164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f5) Otros Fondos de Terceros en Garantía y/o Administración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2165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f6) Valores y Bienes en Garantía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2166</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4699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 Provisiones a Corto Plazo (g=g1+g2+g3)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g1) Provisión para Demandas y Juicios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cs typeface="Arial" panose="020B0604020202020204" pitchFamily="34" charset="0"/>
                        </a:rPr>
                        <a:t>2171</a:t>
                      </a:r>
                      <a:r>
                        <a:rPr lang="es-MX" sz="1400" dirty="0">
                          <a:solidFill>
                            <a:srgbClr val="FF0000"/>
                          </a:solidFill>
                          <a:effectLst/>
                          <a:latin typeface="Arial" panose="020B0604020202020204" pitchFamily="34" charset="0"/>
                          <a:cs typeface="Arial" panose="020B0604020202020204" pitchFamily="34" charset="0"/>
                        </a:rPr>
                        <a:t> </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g2) Provisión para Contingencias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cs typeface="Arial" panose="020B0604020202020204" pitchFamily="34" charset="0"/>
                        </a:rPr>
                        <a:t>2172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g3) Otras Provisiones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smtClean="0">
                          <a:solidFill>
                            <a:srgbClr val="FF0000"/>
                          </a:solidFill>
                          <a:effectLst/>
                          <a:latin typeface="Arial" panose="020B0604020202020204" pitchFamily="34" charset="0"/>
                          <a:cs typeface="Arial" panose="020B0604020202020204" pitchFamily="34" charset="0"/>
                        </a:rPr>
                        <a:t>2179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00965">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h. Otros Pasivos a Corto Plazo (h=h1+h2+h3)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h1) Ingresos por Clasificar</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r>
                        <a:rPr lang="es-MX" sz="1400" dirty="0" smtClean="0">
                          <a:effectLst/>
                          <a:latin typeface="Arial" panose="020B0604020202020204" pitchFamily="34" charset="0"/>
                          <a:cs typeface="Arial" panose="020B0604020202020204" pitchFamily="34" charset="0"/>
                        </a:rPr>
                        <a:t>2191</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h2) Recaudación por Participar</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r>
                        <a:rPr lang="es-MX" sz="1400" dirty="0" smtClean="0">
                          <a:effectLst/>
                          <a:latin typeface="Arial" panose="020B0604020202020204" pitchFamily="34" charset="0"/>
                          <a:cs typeface="Arial" panose="020B0604020202020204" pitchFamily="34" charset="0"/>
                        </a:rPr>
                        <a:t>2192</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h3) Otros Pasivos Circulantes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r>
                        <a:rPr lang="es-MX" sz="1400" dirty="0" smtClean="0">
                          <a:effectLst/>
                          <a:latin typeface="Arial" panose="020B0604020202020204" pitchFamily="34" charset="0"/>
                          <a:cs typeface="Arial" panose="020B0604020202020204" pitchFamily="34" charset="0"/>
                        </a:rPr>
                        <a:t>2199</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IIA. Total de Pasivos Circulantes (IIA = a + b + c + d + e + f + g + h)</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3" name="CuadroTexto 2"/>
          <p:cNvSpPr txBox="1"/>
          <p:nvPr/>
        </p:nvSpPr>
        <p:spPr>
          <a:xfrm>
            <a:off x="270934" y="186265"/>
            <a:ext cx="1786465" cy="369332"/>
          </a:xfrm>
          <a:prstGeom prst="rect">
            <a:avLst/>
          </a:prstGeom>
          <a:solidFill>
            <a:schemeClr val="bg1"/>
          </a:solidFill>
        </p:spPr>
        <p:txBody>
          <a:bodyPr wrap="square" rtlCol="0">
            <a:spAutoFit/>
          </a:bodyPr>
          <a:lstStyle/>
          <a:p>
            <a:r>
              <a:rPr lang="es-MX" b="1" dirty="0" smtClean="0"/>
              <a:t>FORMATO 1</a:t>
            </a:r>
            <a:endParaRPr lang="es-MX" b="1" dirty="0"/>
          </a:p>
        </p:txBody>
      </p:sp>
    </p:spTree>
    <p:extLst>
      <p:ext uri="{BB962C8B-B14F-4D97-AF65-F5344CB8AC3E}">
        <p14:creationId xmlns:p14="http://schemas.microsoft.com/office/powerpoint/2010/main" val="1310390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4020459334"/>
              </p:ext>
            </p:extLst>
          </p:nvPr>
        </p:nvGraphicFramePr>
        <p:xfrm>
          <a:off x="681567" y="416902"/>
          <a:ext cx="11010899" cy="6441098"/>
        </p:xfrm>
        <a:graphic>
          <a:graphicData uri="http://schemas.openxmlformats.org/drawingml/2006/table">
            <a:tbl>
              <a:tblPr>
                <a:tableStyleId>{5C22544A-7EE6-4342-B048-85BDC9FD1C3A}</a:tableStyleId>
              </a:tblPr>
              <a:tblGrid>
                <a:gridCol w="8674100"/>
                <a:gridCol w="1286934"/>
                <a:gridCol w="1049865"/>
              </a:tblGrid>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Pasivo No Circulante</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a. Cuentas por Pagar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221</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b. Documentos por Pagar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222</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c. Deuda Pública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223</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d. Pasivos Diferidos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224</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e. Fondos y Bienes de Terceros en Garantía y/o en Administración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225</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f. Provisiones a Largo Plazo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226</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pPr>
                      <a:r>
                        <a:rPr lang="es-MX" sz="1300" dirty="0">
                          <a:effectLst/>
                          <a:latin typeface="Arial" panose="020B0604020202020204" pitchFamily="34" charset="0"/>
                          <a:cs typeface="Arial" panose="020B0604020202020204" pitchFamily="34" charset="0"/>
                        </a:rPr>
                        <a:t>IIB. Total de Pasivos No Circulantes (IIB = a + b + c + d + e + f)</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II. Total del Pasivo (II = IIA + IIB)</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HACIENDA PÚBLICA/PATRIMONIO</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IIIA. Hacienda Pública/Patrimonio Contribuido (IIIA = a + b + c)</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a. Aportaciones</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311</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b. Donaciones de Capital</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312</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c. Actualización de la Hacienda Pública/Patrimonio</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313</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IIIB. Hacienda Pública/Patrimonio Generado (IIIB = a + b + c + d + e)</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a. Resultados del Ejercicio (Ahorro/ Desahorro)</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321</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b. Resultados de Ejercicios Anteriores</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322</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c. Revalúos</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323</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d. Reservas</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324</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e. Rectificaciones de Resultados de Ejercicios Anteriores</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325</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IIIC. Exceso o Insuficiencia en la Actualización de la Hacienda Pública/Patrimonio (IIIC=</a:t>
                      </a:r>
                      <a:r>
                        <a:rPr lang="es-MX" sz="1300" dirty="0" err="1">
                          <a:effectLst/>
                          <a:latin typeface="Arial" panose="020B0604020202020204" pitchFamily="34" charset="0"/>
                          <a:cs typeface="Arial" panose="020B0604020202020204" pitchFamily="34" charset="0"/>
                        </a:rPr>
                        <a:t>a+b</a:t>
                      </a:r>
                      <a:r>
                        <a:rPr lang="es-MX" sz="1300" dirty="0">
                          <a:effectLst/>
                          <a:latin typeface="Arial" panose="020B0604020202020204" pitchFamily="34" charset="0"/>
                          <a:cs typeface="Arial" panose="020B0604020202020204" pitchFamily="34" charset="0"/>
                        </a:rPr>
                        <a:t>)</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a. Resultado por Posición Monetaria</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331</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b. Resultado por Tenencia de Activos no Monetarios</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solidFill>
                            <a:srgbClr val="FF0000"/>
                          </a:solidFill>
                          <a:effectLst/>
                          <a:latin typeface="Arial" panose="020B0604020202020204" pitchFamily="34" charset="0"/>
                          <a:cs typeface="Arial" panose="020B0604020202020204" pitchFamily="34" charset="0"/>
                        </a:rPr>
                        <a:t> </a:t>
                      </a:r>
                      <a:r>
                        <a:rPr lang="es-MX" sz="1300" dirty="0" smtClean="0">
                          <a:solidFill>
                            <a:srgbClr val="FF0000"/>
                          </a:solidFill>
                          <a:effectLst/>
                          <a:latin typeface="Arial" panose="020B0604020202020204" pitchFamily="34" charset="0"/>
                          <a:cs typeface="Arial" panose="020B0604020202020204" pitchFamily="34" charset="0"/>
                        </a:rPr>
                        <a:t>332</a:t>
                      </a:r>
                      <a:endParaRPr lang="es-MX" sz="13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III. Total Hacienda Pública/Patrimonio (III = IIIA + IIIB + IIIC)</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92402">
                <a:tc>
                  <a:txBody>
                    <a:bodyPr/>
                    <a:lstStyle/>
                    <a:p>
                      <a:pPr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a:effectLst/>
                          <a:latin typeface="Arial" panose="020B0604020202020204" pitchFamily="34" charset="0"/>
                          <a:cs typeface="Arial" panose="020B0604020202020204" pitchFamily="34" charset="0"/>
                        </a:rPr>
                        <a:t> </a:t>
                      </a:r>
                      <a:endParaRPr lang="es-MX" sz="13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01258">
                <a:tc>
                  <a:txBody>
                    <a:bodyPr/>
                    <a:lstStyle/>
                    <a:p>
                      <a:pPr marR="90170" indent="182880" algn="just">
                        <a:lnSpc>
                          <a:spcPts val="74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IV. Total del Pasivo y Hacienda Pública/Patrimonio (IV = II + III)</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74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740"/>
                        </a:lnSpc>
                        <a:spcBef>
                          <a:spcPts val="100"/>
                        </a:spcBef>
                        <a:spcAft>
                          <a:spcPts val="100"/>
                        </a:spcAft>
                        <a:tabLst>
                          <a:tab pos="2387600" algn="l"/>
                        </a:tabLst>
                      </a:pPr>
                      <a:r>
                        <a:rPr lang="es-MX" sz="1300" dirty="0">
                          <a:effectLst/>
                          <a:latin typeface="Arial" panose="020B0604020202020204" pitchFamily="34" charset="0"/>
                          <a:cs typeface="Arial" panose="020B0604020202020204" pitchFamily="34" charset="0"/>
                        </a:rPr>
                        <a:t> </a:t>
                      </a:r>
                      <a:endParaRPr lang="es-MX" sz="13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3" name="CuadroTexto 2"/>
          <p:cNvSpPr txBox="1"/>
          <p:nvPr/>
        </p:nvSpPr>
        <p:spPr>
          <a:xfrm>
            <a:off x="220134" y="0"/>
            <a:ext cx="1989666" cy="369332"/>
          </a:xfrm>
          <a:prstGeom prst="rect">
            <a:avLst/>
          </a:prstGeom>
          <a:solidFill>
            <a:schemeClr val="bg1"/>
          </a:solidFill>
        </p:spPr>
        <p:txBody>
          <a:bodyPr wrap="square" rtlCol="0">
            <a:spAutoFit/>
          </a:bodyPr>
          <a:lstStyle/>
          <a:p>
            <a:r>
              <a:rPr lang="es-MX" b="1" dirty="0" smtClean="0"/>
              <a:t>FORMATO 1</a:t>
            </a:r>
            <a:endParaRPr lang="es-MX" b="1" dirty="0"/>
          </a:p>
        </p:txBody>
      </p:sp>
    </p:spTree>
    <p:extLst>
      <p:ext uri="{BB962C8B-B14F-4D97-AF65-F5344CB8AC3E}">
        <p14:creationId xmlns:p14="http://schemas.microsoft.com/office/powerpoint/2010/main" val="994025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12372" y="1557049"/>
            <a:ext cx="10025742" cy="2862322"/>
          </a:xfrm>
          <a:prstGeom prst="rect">
            <a:avLst/>
          </a:prstGeom>
        </p:spPr>
        <p:txBody>
          <a:bodyPr wrap="square">
            <a:spAutoFit/>
          </a:bodyPr>
          <a:lstStyle/>
          <a:p>
            <a:pPr algn="ctr" fontAlgn="ctr"/>
            <a:r>
              <a:rPr lang="es-MX" sz="6000" dirty="0" smtClean="0">
                <a:latin typeface="Cambria" panose="02040503050406030204" pitchFamily="18" charset="0"/>
                <a:cs typeface="Arial" panose="020B0604020202020204" pitchFamily="34" charset="0"/>
              </a:rPr>
              <a:t>Formato 2</a:t>
            </a:r>
          </a:p>
          <a:p>
            <a:pPr algn="ctr" fontAlgn="ctr"/>
            <a:r>
              <a:rPr lang="es-MX" sz="6000" dirty="0" smtClean="0">
                <a:latin typeface="Cambria" panose="02040503050406030204" pitchFamily="18" charset="0"/>
                <a:cs typeface="Arial" panose="020B0604020202020204" pitchFamily="34" charset="0"/>
              </a:rPr>
              <a:t>Informe Analítico de la Deuda Pública y Otros Pasivos.</a:t>
            </a:r>
          </a:p>
        </p:txBody>
      </p:sp>
    </p:spTree>
    <p:extLst>
      <p:ext uri="{BB962C8B-B14F-4D97-AF65-F5344CB8AC3E}">
        <p14:creationId xmlns:p14="http://schemas.microsoft.com/office/powerpoint/2010/main" val="2224363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804127170"/>
              </p:ext>
            </p:extLst>
          </p:nvPr>
        </p:nvGraphicFramePr>
        <p:xfrm>
          <a:off x="228600" y="570172"/>
          <a:ext cx="11590868" cy="5786601"/>
        </p:xfrm>
        <a:graphic>
          <a:graphicData uri="http://schemas.openxmlformats.org/drawingml/2006/table">
            <a:tbl>
              <a:tblPr>
                <a:tableStyleId>{5C22544A-7EE6-4342-B048-85BDC9FD1C3A}</a:tableStyleId>
              </a:tblPr>
              <a:tblGrid>
                <a:gridCol w="313327"/>
                <a:gridCol w="2429815"/>
                <a:gridCol w="1164611"/>
                <a:gridCol w="1257718"/>
                <a:gridCol w="1167596"/>
                <a:gridCol w="1501194"/>
                <a:gridCol w="1091126"/>
                <a:gridCol w="1257718"/>
                <a:gridCol w="1407763"/>
              </a:tblGrid>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NOMBRE DEL ENTE PUBLICO (a)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Informe Analítico de la Deuda Pública y Otros Pasivos -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Del 1 de enero al XX de XXXX de 20XN (b)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(PESOS)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2">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Denominación de la Deuda Pública y Otros Pasivos (c)</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Saldo</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al 31 de diciembre de 20XN-1 (d)</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Disposiciones del Periodo (e)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Amortizaciones del Periodo (f)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Revaluaciones, Reclasificaciones y Otros Ajustes (g)</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Saldo Final del Periodo (h)</a:t>
                      </a:r>
                      <a:endParaRPr lang="es-MX" sz="1400" dirty="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h=</a:t>
                      </a:r>
                      <a:r>
                        <a:rPr lang="es-ES" sz="1400" dirty="0" err="1">
                          <a:effectLst/>
                          <a:latin typeface="Arial" panose="020B0604020202020204" pitchFamily="34" charset="0"/>
                          <a:cs typeface="Arial" panose="020B0604020202020204" pitchFamily="34" charset="0"/>
                        </a:rPr>
                        <a:t>d+e-f+g</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Pago de Intereses del Periodo (i)</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Pago de Comisiones y demás costos asociados durante el Periodo (j)</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r>
              <a:tr h="0">
                <a:tc gridSpan="2">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1. Deuda Pública (1=A+B)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ABONOS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CARGOS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230775">
                <a:tc gridSpan="2">
                  <a:txBody>
                    <a:bodyPr/>
                    <a:lstStyle/>
                    <a:p>
                      <a:pPr marL="91440"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 Corto Plazo (A=a1+a2+a3)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719138" indent="-536575"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a1) Instituciones de Crédito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2131-01*</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algn="ctr"/>
                      <a:r>
                        <a:rPr lang="es-MX" dirty="0" smtClean="0"/>
                        <a:t>SUMA</a:t>
                      </a:r>
                      <a:endParaRPr lang="es-MX" dirty="0"/>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COG</a:t>
                      </a:r>
                      <a:r>
                        <a:rPr lang="es-ES" sz="1400" baseline="0" dirty="0" smtClean="0">
                          <a:effectLst/>
                          <a:latin typeface="Arial" panose="020B0604020202020204" pitchFamily="34" charset="0"/>
                          <a:cs typeface="Arial" panose="020B0604020202020204" pitchFamily="34" charset="0"/>
                        </a:rPr>
                        <a:t> 921</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a2) Títulos y Valores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2131-02*</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endParaRPr lang="es-MX" dirty="0"/>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COG 922</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719138" indent="-536575" algn="l">
                        <a:lnSpc>
                          <a:spcPct val="100000"/>
                        </a:lnSpc>
                        <a:spcBef>
                          <a:spcPts val="200"/>
                        </a:spcBef>
                        <a:spcAft>
                          <a:spcPts val="200"/>
                        </a:spcAft>
                      </a:pPr>
                      <a:r>
                        <a:rPr lang="es-ES" sz="1400" dirty="0" smtClean="0">
                          <a:effectLst/>
                          <a:latin typeface="Arial" panose="020B0604020202020204" pitchFamily="34" charset="0"/>
                          <a:cs typeface="Arial" panose="020B0604020202020204" pitchFamily="34" charset="0"/>
                        </a:rPr>
                        <a:t>a3) Arrendamientos </a:t>
                      </a:r>
                      <a:r>
                        <a:rPr lang="es-ES" sz="1400" dirty="0">
                          <a:effectLst/>
                          <a:latin typeface="Arial" panose="020B0604020202020204" pitchFamily="34" charset="0"/>
                          <a:cs typeface="Arial" panose="020B0604020202020204" pitchFamily="34" charset="0"/>
                        </a:rPr>
                        <a:t>Financieros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solidFill>
                            <a:srgbClr val="FF0000"/>
                          </a:solidFill>
                          <a:effectLst/>
                          <a:latin typeface="Arial" panose="020B0604020202020204" pitchFamily="34" charset="0"/>
                          <a:cs typeface="Arial" panose="020B0604020202020204" pitchFamily="34" charset="0"/>
                        </a:rPr>
                        <a:t>2133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effectLst/>
                          <a:latin typeface="Arial" panose="020B0604020202020204" pitchFamily="34" charset="0"/>
                          <a:cs typeface="Arial" panose="020B0604020202020204" pitchFamily="34" charset="0"/>
                        </a:rPr>
                        <a:t>COG 923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B. Largo Plazo (B=b1+b2+b3)</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449263" indent="-26670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b1) Instituciones de Crédito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solidFill>
                            <a:srgbClr val="FF0000"/>
                          </a:solidFill>
                          <a:effectLst/>
                          <a:latin typeface="Arial" panose="020B0604020202020204" pitchFamily="34" charset="0"/>
                          <a:cs typeface="Arial" panose="020B0604020202020204" pitchFamily="34" charset="0"/>
                        </a:rPr>
                        <a:t>2233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b2) Títulos y Valores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ctr">
                        <a:lnSpc>
                          <a:spcPct val="100000"/>
                        </a:lnSpc>
                        <a:spcBef>
                          <a:spcPts val="200"/>
                        </a:spcBef>
                        <a:spcAft>
                          <a:spcPts val="200"/>
                        </a:spcAft>
                      </a:pPr>
                      <a:r>
                        <a:rPr lang="es-ES" sz="1400" dirty="0">
                          <a:solidFill>
                            <a:srgbClr val="FF0000"/>
                          </a:solidFill>
                          <a:effectLst/>
                          <a:latin typeface="Arial" panose="020B0604020202020204" pitchFamily="34" charset="0"/>
                          <a:cs typeface="Arial" panose="020B0604020202020204" pitchFamily="34" charset="0"/>
                        </a:rPr>
                        <a:t> </a:t>
                      </a:r>
                      <a:r>
                        <a:rPr lang="es-ES" sz="1400" dirty="0" smtClean="0">
                          <a:solidFill>
                            <a:srgbClr val="FF0000"/>
                          </a:solidFill>
                          <a:effectLst/>
                          <a:latin typeface="Arial" panose="020B0604020202020204" pitchFamily="34" charset="0"/>
                          <a:cs typeface="Arial" panose="020B0604020202020204" pitchFamily="34" charset="0"/>
                        </a:rPr>
                        <a:t>2231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465666">
                <a:tc>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449263" indent="-26670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b3) Arrendamientos Financieros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r>
                        <a:rPr lang="es-ES" sz="1400" dirty="0" smtClean="0">
                          <a:solidFill>
                            <a:srgbClr val="FF0000"/>
                          </a:solidFill>
                          <a:effectLst/>
                          <a:latin typeface="Arial" panose="020B0604020202020204" pitchFamily="34" charset="0"/>
                          <a:cs typeface="Arial" panose="020B0604020202020204" pitchFamily="34" charset="0"/>
                        </a:rPr>
                        <a:t>2235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indent="18288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2. Otros Pasivos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marL="0" indent="0" algn="just">
                        <a:lnSpc>
                          <a:spcPct val="100000"/>
                        </a:lnSpc>
                        <a:spcBef>
                          <a:spcPts val="200"/>
                        </a:spcBef>
                        <a:spcAft>
                          <a:spcPts val="200"/>
                        </a:spcAft>
                      </a:pPr>
                      <a:r>
                        <a:rPr lang="es-ES" sz="900" dirty="0" smtClean="0">
                          <a:effectLst/>
                          <a:latin typeface="Arial" panose="020B0604020202020204" pitchFamily="34" charset="0"/>
                          <a:ea typeface="+mn-ea"/>
                          <a:cs typeface="Arial" panose="020B0604020202020204" pitchFamily="34" charset="0"/>
                        </a:rPr>
                        <a:t>Esta información debe coincidir con el estado de situación</a:t>
                      </a:r>
                      <a:r>
                        <a:rPr lang="es-ES" sz="900" baseline="0" dirty="0" smtClean="0">
                          <a:effectLst/>
                          <a:latin typeface="Arial" panose="020B0604020202020204" pitchFamily="34" charset="0"/>
                          <a:ea typeface="+mn-ea"/>
                          <a:cs typeface="Arial" panose="020B0604020202020204" pitchFamily="34" charset="0"/>
                        </a:rPr>
                        <a:t> financiera</a:t>
                      </a:r>
                      <a:endParaRPr lang="es-MX" sz="9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solidFill>
                      <a:schemeClr val="bg2">
                        <a:lumMod val="75000"/>
                      </a:schemeClr>
                    </a:solidFill>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solidFill>
                      <a:schemeClr val="bg2">
                        <a:lumMod val="75000"/>
                      </a:schemeClr>
                    </a:solidFill>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solidFill>
                      <a:schemeClr val="bg2">
                        <a:lumMod val="75000"/>
                      </a:schemeClr>
                    </a:solidFill>
                  </a:tcPr>
                </a:tc>
                <a:tc>
                  <a:txBody>
                    <a:bodyPr/>
                    <a:lstStyle/>
                    <a:p>
                      <a:pPr marL="0" marR="0" lvl="0" indent="0" algn="just" defTabSz="914400" rtl="0" eaLnBrk="1" fontAlgn="auto" latinLnBrk="0" hangingPunct="1">
                        <a:lnSpc>
                          <a:spcPct val="100000"/>
                        </a:lnSpc>
                        <a:spcBef>
                          <a:spcPts val="200"/>
                        </a:spcBef>
                        <a:spcAft>
                          <a:spcPts val="200"/>
                        </a:spcAft>
                        <a:buClrTx/>
                        <a:buSzTx/>
                        <a:buFontTx/>
                        <a:buNone/>
                        <a:tabLst/>
                        <a:defRPr/>
                      </a:pPr>
                      <a:r>
                        <a:rPr lang="es-ES" sz="900" dirty="0" smtClean="0">
                          <a:effectLst/>
                          <a:latin typeface="Arial" panose="020B0604020202020204" pitchFamily="34" charset="0"/>
                          <a:ea typeface="+mn-ea"/>
                          <a:cs typeface="Arial" panose="020B0604020202020204" pitchFamily="34" charset="0"/>
                        </a:rPr>
                        <a:t>Esta información debe coincidir con el estado de situación</a:t>
                      </a:r>
                      <a:r>
                        <a:rPr lang="es-ES" sz="900" baseline="0" dirty="0" smtClean="0">
                          <a:effectLst/>
                          <a:latin typeface="Arial" panose="020B0604020202020204" pitchFamily="34" charset="0"/>
                          <a:ea typeface="+mn-ea"/>
                          <a:cs typeface="Arial" panose="020B0604020202020204" pitchFamily="34" charset="0"/>
                        </a:rPr>
                        <a:t> financiera</a:t>
                      </a:r>
                      <a:endParaRPr lang="es-MX" sz="9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solidFill>
                      <a:schemeClr val="bg2">
                        <a:lumMod val="75000"/>
                      </a:schemeClr>
                    </a:solidFill>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solidFill>
                      <a:schemeClr val="bg2">
                        <a:lumMod val="75000"/>
                      </a:schemeClr>
                    </a:solidFill>
                  </a:tcPr>
                </a:tc>
              </a:tr>
            </a:tbl>
          </a:graphicData>
        </a:graphic>
      </p:graphicFrame>
      <p:sp>
        <p:nvSpPr>
          <p:cNvPr id="5" name="CuadroTexto 4"/>
          <p:cNvSpPr txBox="1"/>
          <p:nvPr/>
        </p:nvSpPr>
        <p:spPr>
          <a:xfrm>
            <a:off x="304800" y="6521748"/>
            <a:ext cx="11590868" cy="307777"/>
          </a:xfrm>
          <a:prstGeom prst="rect">
            <a:avLst/>
          </a:prstGeom>
          <a:noFill/>
        </p:spPr>
        <p:txBody>
          <a:bodyPr wrap="square" rtlCol="0">
            <a:spAutoFit/>
          </a:bodyPr>
          <a:lstStyle/>
          <a:p>
            <a:r>
              <a:rPr lang="es-MX" sz="1400" dirty="0" smtClean="0"/>
              <a:t>* Se recomienda desagregar la cuenta 2131 </a:t>
            </a:r>
            <a:r>
              <a:rPr lang="es-MX" sz="1400" dirty="0"/>
              <a:t>Porción a Corto Plazo de la Deuda Pública Interna</a:t>
            </a:r>
            <a:r>
              <a:rPr lang="es-MX" sz="1400" dirty="0" smtClean="0"/>
              <a:t> en 01 para Instituciones de Crédito y  02  para Títulos y Valores </a:t>
            </a:r>
            <a:endParaRPr lang="es-MX" sz="1400" dirty="0"/>
          </a:p>
        </p:txBody>
      </p:sp>
      <p:sp>
        <p:nvSpPr>
          <p:cNvPr id="2" name="CuadroTexto 1"/>
          <p:cNvSpPr txBox="1"/>
          <p:nvPr/>
        </p:nvSpPr>
        <p:spPr>
          <a:xfrm>
            <a:off x="4216400" y="3328612"/>
            <a:ext cx="990600" cy="1754326"/>
          </a:xfrm>
          <a:prstGeom prst="rect">
            <a:avLst/>
          </a:prstGeom>
          <a:solidFill>
            <a:schemeClr val="bg1"/>
          </a:solidFill>
        </p:spPr>
        <p:txBody>
          <a:bodyPr wrap="square" rtlCol="0">
            <a:spAutoFit/>
          </a:bodyPr>
          <a:lstStyle/>
          <a:p>
            <a:r>
              <a:rPr lang="es-MX" dirty="0" smtClean="0"/>
              <a:t>Contrataciones del periodo que se informa</a:t>
            </a:r>
            <a:endParaRPr lang="es-MX" dirty="0"/>
          </a:p>
        </p:txBody>
      </p:sp>
      <p:sp>
        <p:nvSpPr>
          <p:cNvPr id="6" name="CuadroTexto 5"/>
          <p:cNvSpPr txBox="1"/>
          <p:nvPr/>
        </p:nvSpPr>
        <p:spPr>
          <a:xfrm>
            <a:off x="5431366" y="3363691"/>
            <a:ext cx="1028700" cy="369332"/>
          </a:xfrm>
          <a:prstGeom prst="rect">
            <a:avLst/>
          </a:prstGeom>
          <a:solidFill>
            <a:schemeClr val="bg1"/>
          </a:solidFill>
        </p:spPr>
        <p:txBody>
          <a:bodyPr wrap="square" rtlCol="0">
            <a:spAutoFit/>
          </a:bodyPr>
          <a:lstStyle/>
          <a:p>
            <a:r>
              <a:rPr lang="es-MX" dirty="0" smtClean="0"/>
              <a:t>COG 911</a:t>
            </a:r>
            <a:endParaRPr lang="es-MX" dirty="0"/>
          </a:p>
        </p:txBody>
      </p:sp>
      <p:sp>
        <p:nvSpPr>
          <p:cNvPr id="7" name="CuadroTexto 6"/>
          <p:cNvSpPr txBox="1"/>
          <p:nvPr/>
        </p:nvSpPr>
        <p:spPr>
          <a:xfrm>
            <a:off x="5431366" y="3767715"/>
            <a:ext cx="1028701" cy="369332"/>
          </a:xfrm>
          <a:prstGeom prst="rect">
            <a:avLst/>
          </a:prstGeom>
          <a:solidFill>
            <a:schemeClr val="bg1"/>
          </a:solidFill>
        </p:spPr>
        <p:txBody>
          <a:bodyPr wrap="square" rtlCol="0">
            <a:spAutoFit/>
          </a:bodyPr>
          <a:lstStyle/>
          <a:p>
            <a:r>
              <a:rPr lang="es-MX" dirty="0" smtClean="0"/>
              <a:t>COG 912</a:t>
            </a:r>
            <a:endParaRPr lang="es-MX" dirty="0"/>
          </a:p>
        </p:txBody>
      </p:sp>
      <p:sp>
        <p:nvSpPr>
          <p:cNvPr id="8" name="CuadroTexto 7"/>
          <p:cNvSpPr txBox="1"/>
          <p:nvPr/>
        </p:nvSpPr>
        <p:spPr>
          <a:xfrm>
            <a:off x="5431365" y="4205775"/>
            <a:ext cx="1028701" cy="369332"/>
          </a:xfrm>
          <a:prstGeom prst="rect">
            <a:avLst/>
          </a:prstGeom>
          <a:solidFill>
            <a:schemeClr val="bg1"/>
          </a:solidFill>
        </p:spPr>
        <p:txBody>
          <a:bodyPr wrap="square" rtlCol="0">
            <a:spAutoFit/>
          </a:bodyPr>
          <a:lstStyle/>
          <a:p>
            <a:r>
              <a:rPr lang="es-MX" dirty="0" smtClean="0"/>
              <a:t>COG 913</a:t>
            </a:r>
            <a:endParaRPr lang="es-MX" dirty="0"/>
          </a:p>
        </p:txBody>
      </p:sp>
      <p:sp>
        <p:nvSpPr>
          <p:cNvPr id="9" name="CuadroTexto 8"/>
          <p:cNvSpPr txBox="1"/>
          <p:nvPr/>
        </p:nvSpPr>
        <p:spPr>
          <a:xfrm>
            <a:off x="6684431" y="3363691"/>
            <a:ext cx="1333502" cy="1169551"/>
          </a:xfrm>
          <a:prstGeom prst="rect">
            <a:avLst/>
          </a:prstGeom>
          <a:solidFill>
            <a:schemeClr val="bg1"/>
          </a:solidFill>
        </p:spPr>
        <p:txBody>
          <a:bodyPr wrap="square" rtlCol="0">
            <a:spAutoFit/>
          </a:bodyPr>
          <a:lstStyle/>
          <a:p>
            <a:r>
              <a:rPr lang="es-MX" sz="1400" dirty="0" smtClean="0"/>
              <a:t>DEBE ANALISARSE LA CUENTA CORRESPONDIENTE</a:t>
            </a:r>
            <a:endParaRPr lang="es-MX" sz="1400" dirty="0"/>
          </a:p>
        </p:txBody>
      </p:sp>
      <p:sp>
        <p:nvSpPr>
          <p:cNvPr id="10" name="CuadroTexto 9"/>
          <p:cNvSpPr txBox="1"/>
          <p:nvPr/>
        </p:nvSpPr>
        <p:spPr>
          <a:xfrm>
            <a:off x="10424578" y="3363691"/>
            <a:ext cx="1318689" cy="1015663"/>
          </a:xfrm>
          <a:prstGeom prst="rect">
            <a:avLst/>
          </a:prstGeom>
          <a:solidFill>
            <a:schemeClr val="bg1"/>
          </a:solidFill>
        </p:spPr>
        <p:txBody>
          <a:bodyPr wrap="square" rtlCol="0">
            <a:spAutoFit/>
          </a:bodyPr>
          <a:lstStyle/>
          <a:p>
            <a:r>
              <a:rPr lang="es-MX" sz="1200" dirty="0" smtClean="0"/>
              <a:t>DEBE DESAGRAGARSE COG 931 Y 941 EN CADA TIPO DE CREDITO</a:t>
            </a:r>
            <a:endParaRPr lang="es-MX" sz="1200" dirty="0"/>
          </a:p>
        </p:txBody>
      </p:sp>
      <p:sp>
        <p:nvSpPr>
          <p:cNvPr id="11" name="CuadroTexto 10"/>
          <p:cNvSpPr txBox="1"/>
          <p:nvPr/>
        </p:nvSpPr>
        <p:spPr>
          <a:xfrm>
            <a:off x="330200" y="160865"/>
            <a:ext cx="2108199" cy="369332"/>
          </a:xfrm>
          <a:prstGeom prst="rect">
            <a:avLst/>
          </a:prstGeom>
          <a:solidFill>
            <a:schemeClr val="bg1"/>
          </a:solidFill>
        </p:spPr>
        <p:txBody>
          <a:bodyPr wrap="square" rtlCol="0">
            <a:spAutoFit/>
          </a:bodyPr>
          <a:lstStyle/>
          <a:p>
            <a:r>
              <a:rPr lang="es-MX" b="1" dirty="0" smtClean="0"/>
              <a:t>FORMATO 2</a:t>
            </a:r>
            <a:endParaRPr lang="es-MX" b="1" dirty="0"/>
          </a:p>
        </p:txBody>
      </p:sp>
    </p:spTree>
    <p:extLst>
      <p:ext uri="{BB962C8B-B14F-4D97-AF65-F5344CB8AC3E}">
        <p14:creationId xmlns:p14="http://schemas.microsoft.com/office/powerpoint/2010/main" val="22166828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326007662"/>
              </p:ext>
            </p:extLst>
          </p:nvPr>
        </p:nvGraphicFramePr>
        <p:xfrm>
          <a:off x="101600" y="114300"/>
          <a:ext cx="11590868" cy="6512560"/>
        </p:xfrm>
        <a:graphic>
          <a:graphicData uri="http://schemas.openxmlformats.org/drawingml/2006/table">
            <a:tbl>
              <a:tblPr>
                <a:tableStyleId>{5C22544A-7EE6-4342-B048-85BDC9FD1C3A}</a:tableStyleId>
              </a:tblPr>
              <a:tblGrid>
                <a:gridCol w="313327"/>
                <a:gridCol w="2429815"/>
                <a:gridCol w="1164611"/>
                <a:gridCol w="1257718"/>
                <a:gridCol w="1257718"/>
                <a:gridCol w="1411072"/>
                <a:gridCol w="1091126"/>
                <a:gridCol w="1257718"/>
                <a:gridCol w="1407763"/>
              </a:tblGrid>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NOMBRE DEL ENTE PUBLICO (a)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Informe Analítico de la Deuda Pública y Otros Pasivos -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Del 1 de enero al XX de XXXX de 20XN (b)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9">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(PESOS)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0">
                <a:tc gridSpan="2">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Denominación de la Deuda Pública y Otros Pasivos (c)</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Saldo</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al 31 de diciembre de 20XN-1 (d)</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Disposiciones del Periodo (e)</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Amortizaciones del Periodo (f)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Revaluaciones, Reclasificaciones y Otros Ajustes (g)</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Saldo Final del Periodo (h)</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h=d+e-f+g</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Pago de Intereses del Periodo (i)</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Pago de Comisiones y demás costos asociados durante el Periodo (j)</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r>
              <a:tr h="0">
                <a:tc gridSpan="2">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hMerge="1">
                  <a:txBody>
                    <a:bodyPr/>
                    <a:lstStyle/>
                    <a:p>
                      <a:endParaRPr lang="es-MX"/>
                    </a:p>
                  </a:txBody>
                  <a:tcPr/>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p>
                      <a:pPr marL="355600" indent="-173038" algn="just">
                        <a:lnSpc>
                          <a:spcPct val="100000"/>
                        </a:lnSpc>
                        <a:spcBef>
                          <a:spcPts val="200"/>
                        </a:spcBef>
                        <a:spcAft>
                          <a:spcPts val="200"/>
                        </a:spcAft>
                      </a:pPr>
                      <a:r>
                        <a:rPr lang="es-ES" sz="1400" dirty="0">
                          <a:effectLst/>
                        </a:rPr>
                        <a:t>3. Total de la Deuda Pública y Otros Pasivos (3=1+2)</a:t>
                      </a:r>
                      <a:endParaRPr lang="es-MX" sz="1400" dirty="0">
                        <a:effectLst/>
                        <a:latin typeface="Arial" panose="020B0604020202020204" pitchFamily="34" charset="0"/>
                        <a:ea typeface="Times New Roman" panose="02020603050405020304" pitchFamily="18" charset="0"/>
                      </a:endParaRPr>
                    </a:p>
                  </a:txBody>
                  <a:tcPr marL="45720" marR="45720" marT="0" marB="0"/>
                </a:tc>
                <a:tc hMerge="1">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marL="0" indent="0" algn="just">
                        <a:lnSpc>
                          <a:spcPct val="100000"/>
                        </a:lnSpc>
                        <a:spcBef>
                          <a:spcPts val="200"/>
                        </a:spcBef>
                        <a:spcAft>
                          <a:spcPts val="200"/>
                        </a:spcAft>
                      </a:pPr>
                      <a:r>
                        <a:rPr lang="es-MX" sz="1400" dirty="0" smtClean="0">
                          <a:effectLst/>
                          <a:latin typeface="Arial" panose="020B0604020202020204" pitchFamily="34" charset="0"/>
                          <a:ea typeface="Times New Roman" panose="02020603050405020304" pitchFamily="18" charset="0"/>
                          <a:cs typeface="Arial" panose="020B0604020202020204" pitchFamily="34" charset="0"/>
                        </a:rPr>
                        <a:t>Pasivo</a:t>
                      </a:r>
                      <a:r>
                        <a:rPr lang="es-MX" sz="1400" baseline="0" dirty="0" smtClean="0">
                          <a:effectLst/>
                          <a:latin typeface="Arial" panose="020B0604020202020204" pitchFamily="34" charset="0"/>
                          <a:ea typeface="Times New Roman" panose="02020603050405020304" pitchFamily="18" charset="0"/>
                          <a:cs typeface="Arial" panose="020B0604020202020204" pitchFamily="34" charset="0"/>
                        </a:rPr>
                        <a:t> total.</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0" marR="0" lvl="0" indent="0" algn="just" defTabSz="914400" rtl="0" eaLnBrk="1" fontAlgn="auto" latinLnBrk="0" hangingPunct="1">
                        <a:lnSpc>
                          <a:spcPct val="100000"/>
                        </a:lnSpc>
                        <a:spcBef>
                          <a:spcPts val="200"/>
                        </a:spcBef>
                        <a:spcAft>
                          <a:spcPts val="200"/>
                        </a:spcAft>
                        <a:buClrTx/>
                        <a:buSzTx/>
                        <a:buFontTx/>
                        <a:buNone/>
                        <a:tabLst/>
                        <a:defRPr/>
                      </a:pPr>
                      <a:r>
                        <a:rPr lang="es-ES" sz="1050" dirty="0" smtClean="0">
                          <a:effectLst/>
                          <a:latin typeface="Arial" panose="020B0604020202020204" pitchFamily="34" charset="0"/>
                          <a:ea typeface="+mn-ea"/>
                          <a:cs typeface="Arial" panose="020B0604020202020204" pitchFamily="34" charset="0"/>
                        </a:rPr>
                        <a:t>Esta información debe coincidir con el estado de situación</a:t>
                      </a:r>
                      <a:r>
                        <a:rPr lang="es-ES" sz="1050" baseline="0" dirty="0" smtClean="0">
                          <a:effectLst/>
                          <a:latin typeface="Arial" panose="020B0604020202020204" pitchFamily="34" charset="0"/>
                          <a:ea typeface="+mn-ea"/>
                          <a:cs typeface="Arial" panose="020B0604020202020204" pitchFamily="34" charset="0"/>
                        </a:rPr>
                        <a:t> financiera</a:t>
                      </a:r>
                      <a:endParaRPr lang="es-MX" sz="105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marL="355600" indent="-173038" algn="just">
                        <a:lnSpc>
                          <a:spcPct val="100000"/>
                        </a:lnSpc>
                        <a:spcBef>
                          <a:spcPts val="200"/>
                        </a:spcBef>
                        <a:spcAft>
                          <a:spcPts val="200"/>
                        </a:spcAft>
                      </a:pPr>
                      <a:r>
                        <a:rPr lang="es-ES" sz="1400" dirty="0" smtClean="0">
                          <a:effectLst/>
                        </a:rPr>
                        <a:t>4.Deuda </a:t>
                      </a:r>
                      <a:r>
                        <a:rPr lang="es-ES" sz="1400" dirty="0">
                          <a:effectLst/>
                        </a:rPr>
                        <a:t>Contingente 1 (informativo)</a:t>
                      </a:r>
                      <a:endParaRPr lang="es-MX" sz="1400" dirty="0">
                        <a:effectLst/>
                        <a:latin typeface="Arial" panose="020B0604020202020204" pitchFamily="34" charset="0"/>
                        <a:ea typeface="Times New Roman" panose="02020603050405020304" pitchFamily="18" charset="0"/>
                      </a:endParaRPr>
                    </a:p>
                  </a:txBody>
                  <a:tcPr marL="45720" marR="45720" marT="0" marB="0"/>
                </a:tc>
                <a:tc hMerge="1">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marL="0" indent="0" algn="just">
                        <a:lnSpc>
                          <a:spcPct val="100000"/>
                        </a:lnSpc>
                        <a:spcBef>
                          <a:spcPts val="200"/>
                        </a:spcBef>
                        <a:spcAft>
                          <a:spcPts val="200"/>
                        </a:spcAft>
                      </a:pPr>
                      <a:r>
                        <a:rPr lang="es-MX" sz="1400" dirty="0" smtClean="0">
                          <a:effectLst/>
                          <a:latin typeface="Arial" panose="020B0604020202020204" pitchFamily="34" charset="0"/>
                          <a:ea typeface="Times New Roman" panose="02020603050405020304" pitchFamily="18" charset="0"/>
                          <a:cs typeface="Arial" panose="020B0604020202020204" pitchFamily="34" charset="0"/>
                        </a:rPr>
                        <a:t>Cuentas de orden de pasivos contingentes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91440" indent="182880" algn="just">
                        <a:lnSpc>
                          <a:spcPct val="100000"/>
                        </a:lnSpc>
                        <a:spcBef>
                          <a:spcPts val="200"/>
                        </a:spcBef>
                        <a:spcAft>
                          <a:spcPts val="200"/>
                        </a:spcAft>
                      </a:pPr>
                      <a:r>
                        <a:rPr lang="es-ES" sz="1400" dirty="0">
                          <a:effectLst/>
                        </a:rPr>
                        <a:t>A. Deuda Contingente 1</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just">
                        <a:lnSpc>
                          <a:spcPct val="100000"/>
                        </a:lnSpc>
                        <a:spcBef>
                          <a:spcPts val="200"/>
                        </a:spcBef>
                        <a:spcAft>
                          <a:spcPts val="200"/>
                        </a:spcAf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73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91440" indent="182880" algn="just">
                        <a:lnSpc>
                          <a:spcPct val="100000"/>
                        </a:lnSpc>
                        <a:spcBef>
                          <a:spcPts val="200"/>
                        </a:spcBef>
                        <a:spcAft>
                          <a:spcPts val="200"/>
                        </a:spcAft>
                      </a:pPr>
                      <a:r>
                        <a:rPr lang="es-ES" sz="1400" dirty="0">
                          <a:effectLst/>
                        </a:rPr>
                        <a:t>B. Deuda Contingente 2</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just">
                        <a:lnSpc>
                          <a:spcPct val="100000"/>
                        </a:lnSpc>
                        <a:spcBef>
                          <a:spcPts val="200"/>
                        </a:spcBef>
                        <a:spcAft>
                          <a:spcPts val="200"/>
                        </a:spcAft>
                      </a:pPr>
                      <a:r>
                        <a:rPr lang="es-MX" sz="14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74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1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91440" indent="182880" algn="just">
                        <a:lnSpc>
                          <a:spcPct val="100000"/>
                        </a:lnSpc>
                        <a:spcBef>
                          <a:spcPts val="200"/>
                        </a:spcBef>
                        <a:spcAft>
                          <a:spcPts val="200"/>
                        </a:spcAft>
                      </a:pPr>
                      <a:r>
                        <a:rPr lang="es-ES" sz="1400" dirty="0">
                          <a:effectLst/>
                        </a:rPr>
                        <a:t>C. Deuda Contingente XX</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ctr">
                        <a:lnSpc>
                          <a:spcPct val="100000"/>
                        </a:lnSpc>
                        <a:spcBef>
                          <a:spcPts val="200"/>
                        </a:spcBef>
                        <a:spcAft>
                          <a:spcPts val="200"/>
                        </a:spcAft>
                      </a:pP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gridSpan="2">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p>
                      <a:pPr marL="355600" indent="-173038" algn="just">
                        <a:lnSpc>
                          <a:spcPct val="100000"/>
                        </a:lnSpc>
                        <a:spcBef>
                          <a:spcPts val="200"/>
                        </a:spcBef>
                        <a:spcAft>
                          <a:spcPts val="200"/>
                        </a:spcAft>
                      </a:pPr>
                      <a:r>
                        <a:rPr lang="es-ES" sz="1400" dirty="0">
                          <a:effectLst/>
                        </a:rPr>
                        <a:t>5. Valor de Instrumentos Bono Cupón Cero 2 (Informativo)</a:t>
                      </a:r>
                      <a:endParaRPr lang="es-MX" sz="1400" dirty="0">
                        <a:effectLst/>
                        <a:latin typeface="Arial" panose="020B0604020202020204" pitchFamily="34" charset="0"/>
                        <a:ea typeface="Times New Roman" panose="02020603050405020304" pitchFamily="18" charset="0"/>
                      </a:endParaRPr>
                    </a:p>
                  </a:txBody>
                  <a:tcPr marL="45720" marR="45720" marT="0" marB="0"/>
                </a:tc>
                <a:tc hMerge="1">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ctr">
                        <a:lnSpc>
                          <a:spcPct val="100000"/>
                        </a:lnSpc>
                        <a:spcBef>
                          <a:spcPts val="200"/>
                        </a:spcBef>
                        <a:spcAft>
                          <a:spcPts val="200"/>
                        </a:spcAft>
                      </a:pPr>
                      <a:r>
                        <a:rPr lang="es-MX" sz="14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Áreas de deuda</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271463" indent="1588" algn="l">
                        <a:lnSpc>
                          <a:spcPct val="100000"/>
                        </a:lnSpc>
                        <a:spcBef>
                          <a:spcPts val="200"/>
                        </a:spcBef>
                        <a:spcAft>
                          <a:spcPts val="200"/>
                        </a:spcAft>
                      </a:pPr>
                      <a:r>
                        <a:rPr lang="es-ES" sz="1400" dirty="0">
                          <a:effectLst/>
                        </a:rPr>
                        <a:t>A. Instrumento Bono Cupón Cero 1</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ctr">
                        <a:lnSpc>
                          <a:spcPct val="100000"/>
                        </a:lnSpc>
                        <a:spcBef>
                          <a:spcPts val="200"/>
                        </a:spcBef>
                        <a:spcAft>
                          <a:spcPts val="200"/>
                        </a:spcAft>
                      </a:pP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just">
                        <a:lnSpc>
                          <a:spcPts val="9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271463" indent="1588" algn="just">
                        <a:lnSpc>
                          <a:spcPct val="100000"/>
                        </a:lnSpc>
                        <a:spcBef>
                          <a:spcPts val="200"/>
                        </a:spcBef>
                        <a:spcAft>
                          <a:spcPts val="200"/>
                        </a:spcAft>
                      </a:pPr>
                      <a:r>
                        <a:rPr lang="es-ES" sz="1400" dirty="0">
                          <a:effectLst/>
                        </a:rPr>
                        <a:t>B. Instrumento Bono Cupón Cero 2</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ctr">
                        <a:lnSpc>
                          <a:spcPct val="100000"/>
                        </a:lnSpc>
                        <a:spcBef>
                          <a:spcPts val="200"/>
                        </a:spcBef>
                        <a:spcAft>
                          <a:spcPts val="200"/>
                        </a:spcAft>
                      </a:pP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0">
                <a:tc>
                  <a:txBody>
                    <a:bodyPr/>
                    <a:lstStyle/>
                    <a:p>
                      <a:pPr indent="182880" algn="l">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marL="271463" indent="1588" algn="just">
                        <a:lnSpc>
                          <a:spcPct val="100000"/>
                        </a:lnSpc>
                        <a:spcBef>
                          <a:spcPts val="200"/>
                        </a:spcBef>
                        <a:spcAft>
                          <a:spcPts val="200"/>
                        </a:spcAft>
                      </a:pPr>
                      <a:r>
                        <a:rPr lang="es-ES" sz="1400" dirty="0">
                          <a:effectLst/>
                        </a:rPr>
                        <a:t>C. Instrumento Bono Cupón Cero XX</a:t>
                      </a:r>
                      <a:endParaRPr lang="es-MX" sz="1400" dirty="0">
                        <a:effectLst/>
                        <a:latin typeface="Arial" panose="020B0604020202020204" pitchFamily="34" charset="0"/>
                        <a:ea typeface="Times New Roman" panose="02020603050405020304" pitchFamily="18"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bl>
          </a:graphicData>
        </a:graphic>
      </p:graphicFrame>
      <p:sp>
        <p:nvSpPr>
          <p:cNvPr id="3" name="CuadroTexto 2"/>
          <p:cNvSpPr txBox="1"/>
          <p:nvPr/>
        </p:nvSpPr>
        <p:spPr>
          <a:xfrm>
            <a:off x="4953001" y="3657600"/>
            <a:ext cx="6570133" cy="1384995"/>
          </a:xfrm>
          <a:prstGeom prst="rect">
            <a:avLst/>
          </a:prstGeom>
          <a:solidFill>
            <a:schemeClr val="bg1"/>
          </a:solidFill>
        </p:spPr>
        <p:txBody>
          <a:bodyPr wrap="square" rtlCol="0">
            <a:spAutoFit/>
          </a:bodyPr>
          <a:lstStyle/>
          <a:p>
            <a:r>
              <a:rPr lang="es-MX" sz="2800" dirty="0" smtClean="0"/>
              <a:t>Esta información deberá ser producida por cada ente de acuerdo a su situación particular</a:t>
            </a:r>
            <a:endParaRPr lang="es-MX" sz="2800" dirty="0"/>
          </a:p>
        </p:txBody>
      </p:sp>
      <p:sp>
        <p:nvSpPr>
          <p:cNvPr id="6" name="CuadroTexto 5"/>
          <p:cNvSpPr txBox="1"/>
          <p:nvPr/>
        </p:nvSpPr>
        <p:spPr>
          <a:xfrm>
            <a:off x="330201" y="160865"/>
            <a:ext cx="1607456" cy="369332"/>
          </a:xfrm>
          <a:prstGeom prst="rect">
            <a:avLst/>
          </a:prstGeom>
          <a:solidFill>
            <a:schemeClr val="bg1"/>
          </a:solidFill>
        </p:spPr>
        <p:txBody>
          <a:bodyPr wrap="square" rtlCol="0">
            <a:spAutoFit/>
          </a:bodyPr>
          <a:lstStyle/>
          <a:p>
            <a:r>
              <a:rPr lang="es-MX" b="1" dirty="0" smtClean="0"/>
              <a:t>FORMATO 2</a:t>
            </a:r>
            <a:endParaRPr lang="es-MX" b="1" dirty="0"/>
          </a:p>
        </p:txBody>
      </p:sp>
    </p:spTree>
    <p:extLst>
      <p:ext uri="{BB962C8B-B14F-4D97-AF65-F5344CB8AC3E}">
        <p14:creationId xmlns:p14="http://schemas.microsoft.com/office/powerpoint/2010/main" val="2353035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760793125"/>
              </p:ext>
            </p:extLst>
          </p:nvPr>
        </p:nvGraphicFramePr>
        <p:xfrm>
          <a:off x="609601" y="1157399"/>
          <a:ext cx="10617197" cy="2216090"/>
        </p:xfrm>
        <a:graphic>
          <a:graphicData uri="http://schemas.openxmlformats.org/drawingml/2006/table">
            <a:tbl>
              <a:tblPr>
                <a:tableStyleId>{5C22544A-7EE6-4342-B048-85BDC9FD1C3A}</a:tableStyleId>
              </a:tblPr>
              <a:tblGrid>
                <a:gridCol w="2937931"/>
                <a:gridCol w="1303867"/>
                <a:gridCol w="1524000"/>
                <a:gridCol w="1625600"/>
                <a:gridCol w="1752600"/>
                <a:gridCol w="1473199"/>
              </a:tblGrid>
              <a:tr h="1005934">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Obligaciones a Corto Plazo (k)</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Monto</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Contratado (l)</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Plazo</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Pactado</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(m)</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Tasa de Interés</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(n)</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Comisiones y Costos Relacionados (o)</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Tasa Efectiva</a:t>
                      </a:r>
                      <a:endParaRPr lang="es-MX" sz="1400">
                        <a:effectLst/>
                        <a:latin typeface="Arial" panose="020B0604020202020204" pitchFamily="34" charset="0"/>
                        <a:cs typeface="Arial" panose="020B0604020202020204" pitchFamily="34" charset="0"/>
                      </a:endParaRPr>
                    </a:p>
                    <a:p>
                      <a:pPr indent="182880" algn="ctr">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(p)</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r>
              <a:tr h="503695">
                <a:tc>
                  <a:txBody>
                    <a:bodyPr/>
                    <a:lstStyle/>
                    <a:p>
                      <a:pPr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6. Obligaciones a Corto Plazo (Informativo)</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235487">
                <a:tc>
                  <a:txBody>
                    <a:bodyPr/>
                    <a:lstStyle/>
                    <a:p>
                      <a:pPr marL="91440"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A. Crédito 1</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235487">
                <a:tc>
                  <a:txBody>
                    <a:bodyPr/>
                    <a:lstStyle/>
                    <a:p>
                      <a:pPr marL="91440"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B. Crédito 2</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235487">
                <a:tc>
                  <a:txBody>
                    <a:bodyPr/>
                    <a:lstStyle/>
                    <a:p>
                      <a:pPr marL="91440"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C. Crédito XX</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bl>
          </a:graphicData>
        </a:graphic>
      </p:graphicFrame>
      <p:sp>
        <p:nvSpPr>
          <p:cNvPr id="5" name="Rectángulo 4"/>
          <p:cNvSpPr/>
          <p:nvPr/>
        </p:nvSpPr>
        <p:spPr>
          <a:xfrm>
            <a:off x="6532033" y="2265444"/>
            <a:ext cx="1221809" cy="369332"/>
          </a:xfrm>
          <a:prstGeom prst="rect">
            <a:avLst/>
          </a:prstGeom>
        </p:spPr>
        <p:txBody>
          <a:bodyPr wrap="none">
            <a:spAutoFit/>
          </a:bodyPr>
          <a:lstStyle/>
          <a:p>
            <a:r>
              <a:rPr lang="es-MX" dirty="0" smtClean="0"/>
              <a:t>( </a:t>
            </a:r>
            <a:r>
              <a:rPr lang="es-MX" dirty="0"/>
              <a:t>TIIE + 1%)</a:t>
            </a:r>
          </a:p>
        </p:txBody>
      </p:sp>
      <p:sp>
        <p:nvSpPr>
          <p:cNvPr id="6" name="Rectangle 1"/>
          <p:cNvSpPr>
            <a:spLocks noChangeArrowheads="1"/>
          </p:cNvSpPr>
          <p:nvPr/>
        </p:nvSpPr>
        <p:spPr bwMode="auto">
          <a:xfrm>
            <a:off x="1066800" y="4230694"/>
            <a:ext cx="545253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MX"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Tasa Efectiva:</a:t>
            </a:r>
            <a:r>
              <a:rPr kumimoji="0" lang="es-ES" altLang="es-MX"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Tasa anual que representa el servicio de la deuda o pago por servicio y los Gastos Adicionales, sin contemplar los Gastos Adicionales Contingentes, correspondientes a la Oferta del Financiamiento u Obligación, calculada de acuerdo al numeral 14 de los presentes Lineamientos</a:t>
            </a:r>
            <a:r>
              <a:rPr kumimoji="0" lang="es-MX" altLang="es-MX" sz="1400" b="0" i="0" u="none" strike="noStrike" cap="none" normalizeH="0" baseline="0" dirty="0" smtClean="0">
                <a:ln>
                  <a:noFill/>
                </a:ln>
                <a:solidFill>
                  <a:schemeClr val="tx1"/>
                </a:solidFill>
                <a:effectLst/>
                <a:latin typeface="Arial" panose="020B0604020202020204" pitchFamily="34" charset="0"/>
              </a:rPr>
              <a:t> </a:t>
            </a:r>
          </a:p>
        </p:txBody>
      </p:sp>
      <p:sp>
        <p:nvSpPr>
          <p:cNvPr id="7" name="Flecha izquierda y arriba 6"/>
          <p:cNvSpPr/>
          <p:nvPr/>
        </p:nvSpPr>
        <p:spPr>
          <a:xfrm>
            <a:off x="6637866" y="2353733"/>
            <a:ext cx="4343401" cy="2609327"/>
          </a:xfrm>
          <a:prstGeom prst="leftUpArrow">
            <a:avLst>
              <a:gd name="adj1" fmla="val 9262"/>
              <a:gd name="adj2" fmla="val 15301"/>
              <a:gd name="adj3" fmla="val 162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angle 2"/>
          <p:cNvSpPr>
            <a:spLocks noChangeArrowheads="1"/>
          </p:cNvSpPr>
          <p:nvPr/>
        </p:nvSpPr>
        <p:spPr bwMode="auto">
          <a:xfrm>
            <a:off x="795867" y="6159394"/>
            <a:ext cx="1093046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MX" sz="1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ACUERDO por el que se emiten los Lineamientos de la Metodología para el Cálculo del Menor Costo Financiero y de los Procesos Competitivos de los Financiamientos y Obligaciones a contratar por parte de las Entidades Federativas, los Municipios y sus Entes Públicos</a:t>
            </a:r>
            <a:r>
              <a:rPr kumimoji="0" lang="es-MX" altLang="es-MX" sz="800" b="0" i="0" u="none" strike="noStrike" cap="none" normalizeH="0" baseline="0" dirty="0" smtClean="0">
                <a:ln>
                  <a:noFill/>
                </a:ln>
                <a:solidFill>
                  <a:schemeClr val="tx1"/>
                </a:solidFill>
                <a:effectLst/>
                <a:latin typeface="Arial" panose="020B0604020202020204" pitchFamily="34" charset="0"/>
              </a:rPr>
              <a:t> </a:t>
            </a:r>
            <a:r>
              <a:rPr kumimoji="0" lang="es-MX" altLang="es-MX" sz="900" b="1" i="0" u="none" strike="noStrike" cap="none" normalizeH="0" baseline="0" dirty="0" smtClean="0">
                <a:ln>
                  <a:noFill/>
                </a:ln>
                <a:solidFill>
                  <a:schemeClr val="tx1"/>
                </a:solidFill>
                <a:effectLst/>
                <a:latin typeface="Arial" panose="020B0604020202020204" pitchFamily="34" charset="0"/>
              </a:rPr>
              <a:t>DOF 25-OCT-2016</a:t>
            </a:r>
            <a:endParaRPr kumimoji="0" lang="es-MX" altLang="es-MX" sz="2000" b="1" i="0" u="none" strike="noStrike" cap="none" normalizeH="0" baseline="0" dirty="0" smtClean="0">
              <a:ln>
                <a:noFill/>
              </a:ln>
              <a:solidFill>
                <a:schemeClr val="tx1"/>
              </a:solidFill>
              <a:effectLst/>
              <a:latin typeface="Arial" panose="020B0604020202020204" pitchFamily="34" charset="0"/>
            </a:endParaRPr>
          </a:p>
        </p:txBody>
      </p:sp>
      <p:sp>
        <p:nvSpPr>
          <p:cNvPr id="9" name="CuadroTexto 8"/>
          <p:cNvSpPr txBox="1"/>
          <p:nvPr/>
        </p:nvSpPr>
        <p:spPr>
          <a:xfrm>
            <a:off x="330201" y="160865"/>
            <a:ext cx="1683656" cy="369332"/>
          </a:xfrm>
          <a:prstGeom prst="rect">
            <a:avLst/>
          </a:prstGeom>
          <a:solidFill>
            <a:schemeClr val="bg1"/>
          </a:solidFill>
        </p:spPr>
        <p:txBody>
          <a:bodyPr wrap="square" rtlCol="0">
            <a:spAutoFit/>
          </a:bodyPr>
          <a:lstStyle/>
          <a:p>
            <a:r>
              <a:rPr lang="es-MX" b="1" dirty="0" smtClean="0"/>
              <a:t>FORMATO 2</a:t>
            </a:r>
            <a:endParaRPr lang="es-MX" b="1" dirty="0"/>
          </a:p>
        </p:txBody>
      </p:sp>
    </p:spTree>
    <p:extLst>
      <p:ext uri="{BB962C8B-B14F-4D97-AF65-F5344CB8AC3E}">
        <p14:creationId xmlns:p14="http://schemas.microsoft.com/office/powerpoint/2010/main" val="33831825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0635" y="1623956"/>
            <a:ext cx="11179628" cy="2862322"/>
          </a:xfrm>
          <a:prstGeom prst="rect">
            <a:avLst/>
          </a:prstGeom>
        </p:spPr>
        <p:txBody>
          <a:bodyPr wrap="square">
            <a:spAutoFit/>
          </a:bodyPr>
          <a:lstStyle/>
          <a:p>
            <a:pPr algn="ctr" fontAlgn="ctr"/>
            <a:r>
              <a:rPr lang="es-MX" sz="6000" dirty="0" smtClean="0">
                <a:latin typeface="Cambria" panose="02040503050406030204" pitchFamily="18" charset="0"/>
                <a:cs typeface="Arial" panose="020B0604020202020204" pitchFamily="34" charset="0"/>
              </a:rPr>
              <a:t>Formato 3</a:t>
            </a:r>
          </a:p>
          <a:p>
            <a:pPr algn="ctr" fontAlgn="ctr"/>
            <a:r>
              <a:rPr lang="es-MX" sz="6000" dirty="0" smtClean="0">
                <a:latin typeface="Cambria" panose="02040503050406030204" pitchFamily="18" charset="0"/>
                <a:cs typeface="Arial" panose="020B0604020202020204" pitchFamily="34" charset="0"/>
              </a:rPr>
              <a:t>Informe Analítico de Obligaciones Diferentes de Financiamiento.</a:t>
            </a:r>
          </a:p>
        </p:txBody>
      </p:sp>
    </p:spTree>
    <p:extLst>
      <p:ext uri="{BB962C8B-B14F-4D97-AF65-F5344CB8AC3E}">
        <p14:creationId xmlns:p14="http://schemas.microsoft.com/office/powerpoint/2010/main" val="37650834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281255319"/>
              </p:ext>
            </p:extLst>
          </p:nvPr>
        </p:nvGraphicFramePr>
        <p:xfrm>
          <a:off x="135466" y="50791"/>
          <a:ext cx="11963399" cy="6739143"/>
        </p:xfrm>
        <a:graphic>
          <a:graphicData uri="http://schemas.openxmlformats.org/drawingml/2006/table">
            <a:tbl>
              <a:tblPr>
                <a:tableStyleId>{5C22544A-7EE6-4342-B048-85BDC9FD1C3A}</a:tableStyleId>
              </a:tblPr>
              <a:tblGrid>
                <a:gridCol w="2194389"/>
                <a:gridCol w="913184"/>
                <a:gridCol w="896706"/>
                <a:gridCol w="896706"/>
                <a:gridCol w="896706"/>
                <a:gridCol w="779982"/>
                <a:gridCol w="1088954"/>
                <a:gridCol w="1169974"/>
                <a:gridCol w="1169974"/>
                <a:gridCol w="943396"/>
                <a:gridCol w="1013428"/>
              </a:tblGrid>
              <a:tr h="154496">
                <a:tc gridSpan="11">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NOMBRE DEL ENTE PÚBLICO (a)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4496">
                <a:tc gridSpan="11">
                  <a:txBody>
                    <a:bodyPr/>
                    <a:lstStyle/>
                    <a:p>
                      <a:pPr indent="18288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Informe Analítico de Obligaciones Diferentes de Financiamientos –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4496">
                <a:tc gridSpan="11">
                  <a:txBody>
                    <a:bodyPr/>
                    <a:lstStyle/>
                    <a:p>
                      <a:pPr marL="0" marR="0" lvl="0" indent="182880" algn="ctr" defTabSz="914400" rtl="0" eaLnBrk="1" fontAlgn="auto" latinLnBrk="0" hangingPunct="1">
                        <a:lnSpc>
                          <a:spcPct val="100000"/>
                        </a:lnSpc>
                        <a:spcBef>
                          <a:spcPts val="200"/>
                        </a:spcBef>
                        <a:spcAft>
                          <a:spcPts val="200"/>
                        </a:spcAft>
                        <a:buClrTx/>
                        <a:buSzTx/>
                        <a:buFontTx/>
                        <a:buNone/>
                        <a:tabLst/>
                        <a:defRPr/>
                      </a:pPr>
                      <a:r>
                        <a:rPr lang="es-ES" sz="1400" dirty="0">
                          <a:effectLst/>
                          <a:latin typeface="Arial" panose="020B0604020202020204" pitchFamily="34" charset="0"/>
                          <a:cs typeface="Arial" panose="020B0604020202020204" pitchFamily="34" charset="0"/>
                        </a:rPr>
                        <a:t>Del 1 de enero al XX de XXXX de 20XN (b</a:t>
                      </a:r>
                      <a:r>
                        <a:rPr lang="es-ES" sz="1400" dirty="0" smtClean="0">
                          <a:effectLst/>
                          <a:latin typeface="Arial" panose="020B0604020202020204" pitchFamily="34" charset="0"/>
                          <a:cs typeface="Arial" panose="020B0604020202020204" pitchFamily="34" charset="0"/>
                        </a:rPr>
                        <a:t>) (PESOS)</a:t>
                      </a:r>
                      <a:endParaRPr lang="es-MX" sz="1400" dirty="0" smtClean="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9461">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Denominación de las Obligaciones Diferentes de Financiamiento (c)</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Fecha del Contrato (d)</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Fecha de inicio de operación del proyecto (e)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Fecha de vencimiento (f)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Monto de la inversión pactado (g)</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Plazo pactado (h)</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Monto promedio mensual del pago de la contraprestación (i)</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Monto promedio mensual del pago de la contraprestación correspondiente al pago de inversión (j)</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Monto pagado de la inversión al XX de XXXX de 20XN (k)</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Monto pagado de la inversión actualizado al XX de XXXX de 20XN (l)</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c>
                  <a:txBody>
                    <a:bodyPr/>
                    <a:lstStyle/>
                    <a:p>
                      <a:pPr marL="0" indent="0" algn="ctr">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Saldo pendiente por pagar de la inversión al XX de XXXX de 20XN (m = g – l)</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nchor="ctr"/>
                </a:tc>
              </a:tr>
              <a:tr h="463489">
                <a:tc>
                  <a:txBody>
                    <a:bodyPr/>
                    <a:lstStyle/>
                    <a:p>
                      <a:pPr marL="0" indent="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A. Asociaciones Público Privadas (</a:t>
                      </a:r>
                      <a:r>
                        <a:rPr lang="es-ES" sz="1400" dirty="0" err="1">
                          <a:effectLst/>
                          <a:latin typeface="Arial" panose="020B0604020202020204" pitchFamily="34" charset="0"/>
                          <a:cs typeface="Arial" panose="020B0604020202020204" pitchFamily="34" charset="0"/>
                        </a:rPr>
                        <a:t>APP’s</a:t>
                      </a:r>
                      <a:r>
                        <a:rPr lang="es-ES" sz="1400" dirty="0">
                          <a:effectLst/>
                          <a:latin typeface="Arial" panose="020B0604020202020204" pitchFamily="34" charset="0"/>
                          <a:cs typeface="Arial" panose="020B0604020202020204" pitchFamily="34" charset="0"/>
                        </a:rPr>
                        <a:t>) (A=</a:t>
                      </a:r>
                      <a:r>
                        <a:rPr lang="es-ES" sz="1400" dirty="0" err="1">
                          <a:effectLst/>
                          <a:latin typeface="Arial" panose="020B0604020202020204" pitchFamily="34" charset="0"/>
                          <a:cs typeface="Arial" panose="020B0604020202020204" pitchFamily="34" charset="0"/>
                        </a:rPr>
                        <a:t>a+b+c+d</a:t>
                      </a:r>
                      <a:r>
                        <a:rPr lang="es-ES" sz="1400" dirty="0">
                          <a:effectLst/>
                          <a:latin typeface="Arial" panose="020B0604020202020204" pitchFamily="34" charset="0"/>
                          <a:cs typeface="Arial" panose="020B0604020202020204" pitchFamily="34" charset="0"/>
                        </a:rPr>
                        <a:t>)</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154496">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a) APP 1</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154496">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b) APP 2</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154496">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c) APP 3</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154496">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d) APP XX</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463489">
                <a:tc>
                  <a:txBody>
                    <a:bodyPr/>
                    <a:lstStyle/>
                    <a:p>
                      <a:pPr marL="0" indent="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B. Otros Instrumentos (B=</a:t>
                      </a:r>
                      <a:r>
                        <a:rPr lang="es-ES" sz="1400" dirty="0" err="1">
                          <a:effectLst/>
                          <a:latin typeface="Arial" panose="020B0604020202020204" pitchFamily="34" charset="0"/>
                          <a:cs typeface="Arial" panose="020B0604020202020204" pitchFamily="34" charset="0"/>
                        </a:rPr>
                        <a:t>a+b+c+d</a:t>
                      </a:r>
                      <a:r>
                        <a:rPr lang="es-ES" sz="1400" dirty="0">
                          <a:effectLst/>
                          <a:latin typeface="Arial" panose="020B0604020202020204" pitchFamily="34" charset="0"/>
                          <a:cs typeface="Arial" panose="020B0604020202020204" pitchFamily="34" charset="0"/>
                        </a:rPr>
                        <a:t>)</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308993">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a) Otro Instrumento 1</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308993">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b) Otro Instrumento 2</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308993">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c) Otro Instrumento 3</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308993">
                <a:tc>
                  <a:txBody>
                    <a:bodyPr/>
                    <a:lstStyle/>
                    <a:p>
                      <a:pPr marL="91440" indent="182880" algn="l">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d) Otro Instrumento XX</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r h="772482">
                <a:tc>
                  <a:txBody>
                    <a:bodyPr/>
                    <a:lstStyle/>
                    <a:p>
                      <a:pPr marL="0" indent="0" algn="l">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C. Total de Obligaciones Diferentes de Financiamiento (C=A+B)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c>
                  <a:txBody>
                    <a:bodyPr/>
                    <a:lstStyle/>
                    <a:p>
                      <a:pPr indent="182880" algn="just">
                        <a:lnSpc>
                          <a:spcPct val="100000"/>
                        </a:lnSpc>
                        <a:spcBef>
                          <a:spcPts val="200"/>
                        </a:spcBef>
                        <a:spcAft>
                          <a:spcPts val="200"/>
                        </a:spcAft>
                      </a:pPr>
                      <a:r>
                        <a:rPr lang="es-ES"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5720" marR="45720" marT="0" marB="0"/>
                </a:tc>
              </a:tr>
            </a:tbl>
          </a:graphicData>
        </a:graphic>
      </p:graphicFrame>
      <p:sp>
        <p:nvSpPr>
          <p:cNvPr id="5" name="CuadroTexto 4"/>
          <p:cNvSpPr txBox="1"/>
          <p:nvPr/>
        </p:nvSpPr>
        <p:spPr>
          <a:xfrm>
            <a:off x="440266" y="169331"/>
            <a:ext cx="1704219" cy="369332"/>
          </a:xfrm>
          <a:prstGeom prst="rect">
            <a:avLst/>
          </a:prstGeom>
          <a:solidFill>
            <a:schemeClr val="bg1"/>
          </a:solidFill>
        </p:spPr>
        <p:txBody>
          <a:bodyPr wrap="square" rtlCol="0">
            <a:spAutoFit/>
          </a:bodyPr>
          <a:lstStyle/>
          <a:p>
            <a:r>
              <a:rPr lang="es-MX" b="1" dirty="0" smtClean="0"/>
              <a:t>FORMATO 3</a:t>
            </a:r>
            <a:endParaRPr lang="es-MX" b="1" dirty="0"/>
          </a:p>
        </p:txBody>
      </p:sp>
      <p:sp>
        <p:nvSpPr>
          <p:cNvPr id="6" name="CuadroTexto 5"/>
          <p:cNvSpPr txBox="1"/>
          <p:nvPr/>
        </p:nvSpPr>
        <p:spPr>
          <a:xfrm>
            <a:off x="2837919" y="3790771"/>
            <a:ext cx="3115735" cy="923330"/>
          </a:xfrm>
          <a:prstGeom prst="rect">
            <a:avLst/>
          </a:prstGeom>
          <a:solidFill>
            <a:schemeClr val="bg1">
              <a:lumMod val="75000"/>
            </a:schemeClr>
          </a:solidFill>
        </p:spPr>
        <p:txBody>
          <a:bodyPr wrap="square" rtlCol="0">
            <a:spAutoFit/>
          </a:bodyPr>
          <a:lstStyle/>
          <a:p>
            <a:r>
              <a:rPr lang="es-MX" dirty="0" smtClean="0"/>
              <a:t>Este formato se llenará con información administrativa que cada ente maneje</a:t>
            </a:r>
            <a:endParaRPr lang="es-MX" dirty="0"/>
          </a:p>
        </p:txBody>
      </p:sp>
      <p:sp>
        <p:nvSpPr>
          <p:cNvPr id="7" name="CuadroTexto 6"/>
          <p:cNvSpPr txBox="1"/>
          <p:nvPr/>
        </p:nvSpPr>
        <p:spPr>
          <a:xfrm>
            <a:off x="9093198" y="4151067"/>
            <a:ext cx="1507067" cy="1200329"/>
          </a:xfrm>
          <a:prstGeom prst="rect">
            <a:avLst/>
          </a:prstGeom>
          <a:solidFill>
            <a:schemeClr val="bg1"/>
          </a:solidFill>
        </p:spPr>
        <p:txBody>
          <a:bodyPr wrap="square" rtlCol="0">
            <a:spAutoFit/>
          </a:bodyPr>
          <a:lstStyle/>
          <a:p>
            <a:r>
              <a:rPr lang="es-MX" dirty="0" smtClean="0"/>
              <a:t>Histórico del pago de inversión a la fecha</a:t>
            </a:r>
            <a:endParaRPr lang="es-MX" dirty="0"/>
          </a:p>
        </p:txBody>
      </p:sp>
      <p:sp>
        <p:nvSpPr>
          <p:cNvPr id="8" name="Flecha abajo 7"/>
          <p:cNvSpPr/>
          <p:nvPr/>
        </p:nvSpPr>
        <p:spPr>
          <a:xfrm>
            <a:off x="9664697" y="2851897"/>
            <a:ext cx="97368" cy="1185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CuadroTexto 8"/>
          <p:cNvSpPr txBox="1"/>
          <p:nvPr/>
        </p:nvSpPr>
        <p:spPr>
          <a:xfrm>
            <a:off x="7464425" y="3909854"/>
            <a:ext cx="1507067" cy="1200329"/>
          </a:xfrm>
          <a:prstGeom prst="rect">
            <a:avLst/>
          </a:prstGeom>
          <a:solidFill>
            <a:schemeClr val="bg1"/>
          </a:solidFill>
        </p:spPr>
        <p:txBody>
          <a:bodyPr wrap="square" rtlCol="0">
            <a:spAutoFit/>
          </a:bodyPr>
          <a:lstStyle/>
          <a:p>
            <a:r>
              <a:rPr lang="es-MX" dirty="0" smtClean="0"/>
              <a:t>Se registra la proporción  dada a la inversión</a:t>
            </a:r>
            <a:endParaRPr lang="es-MX" dirty="0"/>
          </a:p>
        </p:txBody>
      </p:sp>
      <p:sp>
        <p:nvSpPr>
          <p:cNvPr id="10" name="Flecha abajo 9"/>
          <p:cNvSpPr/>
          <p:nvPr/>
        </p:nvSpPr>
        <p:spPr>
          <a:xfrm>
            <a:off x="8384116" y="2878667"/>
            <a:ext cx="126999" cy="912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CuadroTexto 10"/>
          <p:cNvSpPr txBox="1"/>
          <p:nvPr/>
        </p:nvSpPr>
        <p:spPr>
          <a:xfrm>
            <a:off x="6407150" y="3212569"/>
            <a:ext cx="1507067" cy="646331"/>
          </a:xfrm>
          <a:prstGeom prst="rect">
            <a:avLst/>
          </a:prstGeom>
          <a:solidFill>
            <a:schemeClr val="bg1"/>
          </a:solidFill>
        </p:spPr>
        <p:txBody>
          <a:bodyPr wrap="square" rtlCol="0">
            <a:spAutoFit/>
          </a:bodyPr>
          <a:lstStyle/>
          <a:p>
            <a:pPr algn="ctr"/>
            <a:r>
              <a:rPr lang="es-MX" dirty="0" smtClean="0"/>
              <a:t>Se registra el gasto</a:t>
            </a:r>
            <a:endParaRPr lang="es-MX" dirty="0"/>
          </a:p>
        </p:txBody>
      </p:sp>
      <p:sp>
        <p:nvSpPr>
          <p:cNvPr id="12" name="Flecha abajo 11"/>
          <p:cNvSpPr/>
          <p:nvPr/>
        </p:nvSpPr>
        <p:spPr>
          <a:xfrm>
            <a:off x="7222067" y="2542180"/>
            <a:ext cx="114300" cy="6194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Flecha abajo 12"/>
          <p:cNvSpPr/>
          <p:nvPr/>
        </p:nvSpPr>
        <p:spPr>
          <a:xfrm>
            <a:off x="10673287" y="2827694"/>
            <a:ext cx="166158" cy="26671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CuadroTexto 13"/>
          <p:cNvSpPr txBox="1"/>
          <p:nvPr/>
        </p:nvSpPr>
        <p:spPr>
          <a:xfrm>
            <a:off x="9592200" y="5557625"/>
            <a:ext cx="1507067" cy="584775"/>
          </a:xfrm>
          <a:prstGeom prst="rect">
            <a:avLst/>
          </a:prstGeom>
          <a:solidFill>
            <a:schemeClr val="bg1"/>
          </a:solidFill>
        </p:spPr>
        <p:txBody>
          <a:bodyPr wrap="square" rtlCol="0">
            <a:spAutoFit/>
          </a:bodyPr>
          <a:lstStyle/>
          <a:p>
            <a:r>
              <a:rPr lang="es-MX" sz="1600" dirty="0" smtClean="0"/>
              <a:t>Registro a valor presente</a:t>
            </a:r>
            <a:endParaRPr lang="es-MX" sz="1600" dirty="0"/>
          </a:p>
        </p:txBody>
      </p:sp>
    </p:spTree>
    <p:extLst>
      <p:ext uri="{BB962C8B-B14F-4D97-AF65-F5344CB8AC3E}">
        <p14:creationId xmlns:p14="http://schemas.microsoft.com/office/powerpoint/2010/main" val="1869429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01487" y="1459078"/>
            <a:ext cx="9383486" cy="2862322"/>
          </a:xfrm>
          <a:prstGeom prst="rect">
            <a:avLst/>
          </a:prstGeom>
        </p:spPr>
        <p:txBody>
          <a:bodyPr wrap="square">
            <a:spAutoFit/>
          </a:bodyPr>
          <a:lstStyle/>
          <a:p>
            <a:pPr algn="ctr" fontAlgn="ctr"/>
            <a:r>
              <a:rPr lang="es-MX" sz="6000" dirty="0" smtClean="0">
                <a:latin typeface="Cambria" panose="02040503050406030204" pitchFamily="18" charset="0"/>
                <a:cs typeface="Arial" panose="020B0604020202020204" pitchFamily="34" charset="0"/>
              </a:rPr>
              <a:t>Formato </a:t>
            </a:r>
            <a:r>
              <a:rPr lang="es-MX" sz="6000" dirty="0">
                <a:latin typeface="Cambria" panose="02040503050406030204" pitchFamily="18" charset="0"/>
                <a:cs typeface="Arial" panose="020B0604020202020204" pitchFamily="34" charset="0"/>
              </a:rPr>
              <a:t>5</a:t>
            </a:r>
            <a:endParaRPr lang="es-MX" sz="6000" dirty="0" smtClean="0">
              <a:latin typeface="Cambria" panose="02040503050406030204" pitchFamily="18" charset="0"/>
              <a:cs typeface="Arial" panose="020B0604020202020204" pitchFamily="34" charset="0"/>
            </a:endParaRPr>
          </a:p>
          <a:p>
            <a:pPr algn="ctr" fontAlgn="ctr"/>
            <a:r>
              <a:rPr lang="es-MX" sz="6000" dirty="0" smtClean="0">
                <a:latin typeface="Cambria" panose="02040503050406030204" pitchFamily="18" charset="0"/>
                <a:cs typeface="Arial" panose="020B0604020202020204" pitchFamily="34" charset="0"/>
              </a:rPr>
              <a:t>Estado Analítico de Ingresos Detallado.</a:t>
            </a:r>
          </a:p>
        </p:txBody>
      </p:sp>
    </p:spTree>
    <p:extLst>
      <p:ext uri="{BB962C8B-B14F-4D97-AF65-F5344CB8AC3E}">
        <p14:creationId xmlns:p14="http://schemas.microsoft.com/office/powerpoint/2010/main" val="1620646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77687" y="844447"/>
            <a:ext cx="9514113" cy="4031873"/>
          </a:xfrm>
          <a:prstGeom prst="rect">
            <a:avLst/>
          </a:prstGeom>
          <a:noFill/>
        </p:spPr>
        <p:txBody>
          <a:bodyPr wrap="square" rtlCol="0">
            <a:spAutoFit/>
          </a:bodyPr>
          <a:lstStyle/>
          <a:p>
            <a:pPr eaLnBrk="0" fontAlgn="base" hangingPunct="0">
              <a:spcBef>
                <a:spcPct val="0"/>
              </a:spcBef>
              <a:spcAft>
                <a:spcPct val="0"/>
              </a:spcAft>
            </a:pPr>
            <a:r>
              <a:rPr lang="es-MX" sz="3200" dirty="0" smtClean="0">
                <a:solidFill>
                  <a:srgbClr val="90C226">
                    <a:lumMod val="75000"/>
                  </a:srgbClr>
                </a:solidFill>
                <a:latin typeface="Cambria" panose="02040503050406030204" pitchFamily="18" charset="0"/>
                <a:cs typeface="Arial" panose="020B0604020202020204" pitchFamily="34" charset="0"/>
              </a:rPr>
              <a:t>OBJETIVO:</a:t>
            </a:r>
          </a:p>
          <a:p>
            <a:pPr eaLnBrk="0" fontAlgn="base" hangingPunct="0">
              <a:spcBef>
                <a:spcPct val="0"/>
              </a:spcBef>
              <a:spcAft>
                <a:spcPct val="0"/>
              </a:spcAft>
            </a:pPr>
            <a:endParaRPr lang="es-MX" sz="3200" dirty="0" smtClean="0">
              <a:solidFill>
                <a:srgbClr val="90C226">
                  <a:lumMod val="75000"/>
                </a:srgbClr>
              </a:solidFill>
              <a:latin typeface="Cambria" panose="02040503050406030204" pitchFamily="18" charset="0"/>
              <a:cs typeface="Arial" panose="020B0604020202020204" pitchFamily="34" charset="0"/>
            </a:endParaRPr>
          </a:p>
          <a:p>
            <a:pPr algn="just" eaLnBrk="0" fontAlgn="base" hangingPunct="0">
              <a:spcBef>
                <a:spcPct val="0"/>
              </a:spcBef>
              <a:spcAft>
                <a:spcPct val="0"/>
              </a:spcAft>
            </a:pPr>
            <a:r>
              <a:rPr lang="es-MX" sz="3200" dirty="0" smtClean="0">
                <a:solidFill>
                  <a:srgbClr val="90C226">
                    <a:lumMod val="75000"/>
                  </a:srgbClr>
                </a:solidFill>
                <a:latin typeface="Cambria" panose="02040503050406030204" pitchFamily="18" charset="0"/>
                <a:cs typeface="Arial" panose="020B0604020202020204" pitchFamily="34" charset="0"/>
              </a:rPr>
              <a:t>Identificar las obligaciones que impone este ordenamiento a las entidades federativas y municipios para un manejo sostenible de sus finanzas públicas, los plazos para su cumplimiento, así como el llenado de formatos con la información financiera correspondiente. </a:t>
            </a:r>
            <a:endParaRPr lang="es-MX" sz="3200" dirty="0">
              <a:solidFill>
                <a:srgbClr val="90C226">
                  <a:lumMod val="75000"/>
                </a:srgbClr>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411219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186364533"/>
              </p:ext>
            </p:extLst>
          </p:nvPr>
        </p:nvGraphicFramePr>
        <p:xfrm>
          <a:off x="143931" y="369332"/>
          <a:ext cx="11785601" cy="6214529"/>
        </p:xfrm>
        <a:graphic>
          <a:graphicData uri="http://schemas.openxmlformats.org/drawingml/2006/table">
            <a:tbl>
              <a:tblPr>
                <a:tableStyleId>{5C22544A-7EE6-4342-B048-85BDC9FD1C3A}</a:tableStyleId>
              </a:tblPr>
              <a:tblGrid>
                <a:gridCol w="543372"/>
                <a:gridCol w="2740292"/>
                <a:gridCol w="1386539"/>
                <a:gridCol w="1255381"/>
                <a:gridCol w="1447436"/>
                <a:gridCol w="1335016"/>
                <a:gridCol w="1480231"/>
                <a:gridCol w="1105484"/>
                <a:gridCol w="491850"/>
              </a:tblGrid>
              <a:tr h="57723">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r>
                        <a:rPr lang="es-MX" sz="1400" b="0" u="none" strike="noStrike" dirty="0">
                          <a:effectLst/>
                          <a:latin typeface="Arial" panose="020B0604020202020204" pitchFamily="34" charset="0"/>
                          <a:cs typeface="Arial" panose="020B0604020202020204" pitchFamily="34" charset="0"/>
                        </a:rPr>
                        <a:t>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r>
                        <a:rPr lang="es-MX" sz="1400" b="0" u="none" strike="noStrike" dirty="0">
                          <a:effectLst/>
                          <a:latin typeface="Arial" panose="020B0604020202020204" pitchFamily="34" charset="0"/>
                          <a:cs typeface="Arial" panose="020B0604020202020204" pitchFamily="34" charset="0"/>
                        </a:rPr>
                        <a:t>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gridSpan="7">
                  <a:txBody>
                    <a:bodyPr/>
                    <a:lstStyle/>
                    <a:p>
                      <a:pPr algn="ctr" fontAlgn="ctr"/>
                      <a:r>
                        <a:rPr lang="es-MX" sz="1400" b="1" u="none" strike="noStrike">
                          <a:effectLst/>
                          <a:latin typeface="Arial" panose="020B0604020202020204" pitchFamily="34" charset="0"/>
                          <a:cs typeface="Arial" panose="020B0604020202020204" pitchFamily="34" charset="0"/>
                        </a:rPr>
                        <a:t>NOMBRE DEL ENTE PÚBLICO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a:effectLst/>
                          <a:latin typeface="Arial" panose="020B0604020202020204" pitchFamily="34" charset="0"/>
                          <a:cs typeface="Arial" panose="020B0604020202020204" pitchFamily="34" charset="0"/>
                        </a:rPr>
                        <a:t>OBSERVACIÓN</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41561">
                <a:tc>
                  <a:txBody>
                    <a:bodyPr/>
                    <a:lstStyle/>
                    <a:p>
                      <a:pPr algn="ctr" fontAlgn="b"/>
                      <a:r>
                        <a:rPr lang="es-MX" sz="1400" b="0" u="none" strike="noStrike" dirty="0">
                          <a:effectLst/>
                          <a:latin typeface="Arial" panose="020B0604020202020204" pitchFamily="34" charset="0"/>
                          <a:cs typeface="Arial" panose="020B0604020202020204" pitchFamily="34" charset="0"/>
                        </a:rPr>
                        <a:t>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r>
                        <a:rPr lang="es-MX" sz="1400" b="0" u="none" strike="noStrike" dirty="0">
                          <a:effectLst/>
                          <a:latin typeface="Arial" panose="020B0604020202020204" pitchFamily="34" charset="0"/>
                          <a:cs typeface="Arial" panose="020B0604020202020204" pitchFamily="34" charset="0"/>
                        </a:rPr>
                        <a:t>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3869">
                <a:tc>
                  <a:txBody>
                    <a:bodyPr/>
                    <a:lstStyle/>
                    <a:p>
                      <a:pPr algn="ctr" fontAlgn="b"/>
                      <a:r>
                        <a:rPr lang="es-MX" sz="1400" b="0" u="none" strike="noStrike" dirty="0">
                          <a:effectLst/>
                          <a:latin typeface="Arial" panose="020B0604020202020204" pitchFamily="34" charset="0"/>
                          <a:cs typeface="Arial" panose="020B0604020202020204" pitchFamily="34" charset="0"/>
                        </a:rPr>
                        <a:t>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3869">
                <a:tc>
                  <a:txBody>
                    <a:bodyPr/>
                    <a:lstStyle/>
                    <a:p>
                      <a:pPr algn="ctr" fontAlgn="b"/>
                      <a:r>
                        <a:rPr lang="es-MX" sz="1400" b="0" u="none" strike="noStrike" dirty="0">
                          <a:effectLst/>
                          <a:latin typeface="Arial" panose="020B0604020202020204" pitchFamily="34" charset="0"/>
                          <a:cs typeface="Arial" panose="020B0604020202020204" pitchFamily="34" charset="0"/>
                        </a:rPr>
                        <a:t>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41561">
                <a:tc>
                  <a:txBody>
                    <a:bodyPr/>
                    <a:lstStyle/>
                    <a:p>
                      <a:pPr algn="ctr" fontAlgn="b"/>
                      <a:r>
                        <a:rPr lang="es-MX" sz="1400" b="0" u="none" strike="noStrike" dirty="0">
                          <a:effectLst/>
                          <a:latin typeface="Arial" panose="020B0604020202020204" pitchFamily="34" charset="0"/>
                          <a:cs typeface="Arial" panose="020B0604020202020204" pitchFamily="34" charset="0"/>
                        </a:rPr>
                        <a:t>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240449">
                <a:tc>
                  <a:txBody>
                    <a:bodyPr/>
                    <a:lstStyle/>
                    <a:p>
                      <a:pPr algn="ctr" fontAlgn="b"/>
                      <a:r>
                        <a:rPr lang="es-MX" sz="1400" b="0" u="none" strike="noStrike" dirty="0">
                          <a:effectLst/>
                          <a:latin typeface="Arial" panose="020B0604020202020204" pitchFamily="34" charset="0"/>
                          <a:cs typeface="Arial" panose="020B0604020202020204" pitchFamily="34" charset="0"/>
                        </a:rPr>
                        <a:t>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Ingresos de Libre Disposición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10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 Impuestos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8110-1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C10 + D10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8140-1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8150-1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G10  (-) C10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B. Cuotas y Aportaciones de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8110-2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C11 + D11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G11  (-) C11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6178">
                <a:tc>
                  <a:txBody>
                    <a:bodyPr/>
                    <a:lstStyle/>
                    <a:p>
                      <a:pPr algn="ctr" fontAlgn="b"/>
                      <a:r>
                        <a:rPr lang="es-MX" sz="1400" u="none" strike="noStrike" dirty="0">
                          <a:effectLst/>
                          <a:latin typeface="Arial" panose="020B0604020202020204" pitchFamily="34" charset="0"/>
                          <a:cs typeface="Arial" panose="020B0604020202020204" pitchFamily="34" charset="0"/>
                        </a:rPr>
                        <a:t>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C. Contribuciones de Mejoras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C12 + D12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G12  (-) C12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6178">
                <a:tc>
                  <a:txBody>
                    <a:bodyPr/>
                    <a:lstStyle/>
                    <a:p>
                      <a:pPr algn="ctr" fontAlgn="b"/>
                      <a:r>
                        <a:rPr lang="es-MX" sz="1400" u="none" strike="noStrike" dirty="0">
                          <a:effectLst/>
                          <a:latin typeface="Arial" panose="020B0604020202020204" pitchFamily="34" charset="0"/>
                          <a:cs typeface="Arial" panose="020B0604020202020204" pitchFamily="34" charset="0"/>
                        </a:rPr>
                        <a:t>13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 Derechos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C13 + D13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G13  (-) C13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6178">
                <a:tc>
                  <a:txBody>
                    <a:bodyPr/>
                    <a:lstStyle/>
                    <a:p>
                      <a:pPr algn="ctr" fontAlgn="b"/>
                      <a:r>
                        <a:rPr lang="es-MX" sz="1400" u="none" strike="noStrike" dirty="0">
                          <a:effectLst/>
                          <a:latin typeface="Arial" panose="020B0604020202020204" pitchFamily="34" charset="0"/>
                          <a:cs typeface="Arial" panose="020B0604020202020204" pitchFamily="34" charset="0"/>
                        </a:rPr>
                        <a:t>14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 Productos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C14 + D14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G14  (-) C14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0813">
                <a:tc>
                  <a:txBody>
                    <a:bodyPr/>
                    <a:lstStyle/>
                    <a:p>
                      <a:pPr algn="ctr" fontAlgn="b"/>
                      <a:r>
                        <a:rPr lang="es-MX" sz="1400" u="none" strike="noStrike" dirty="0">
                          <a:effectLst/>
                          <a:latin typeface="Arial" panose="020B0604020202020204" pitchFamily="34" charset="0"/>
                          <a:cs typeface="Arial" panose="020B0604020202020204" pitchFamily="34" charset="0"/>
                        </a:rPr>
                        <a:t>15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F. Aprovechamientos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8110-6  (-) ∑ Debito 8110-61-1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Saldo 8130-6  (-) Saldo 8130-61-1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de  C15 + D15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8140-6 (-)  ∑ </a:t>
                      </a:r>
                      <a:r>
                        <a:rPr lang="es-MX" sz="1400" u="none" strike="noStrike" dirty="0" smtClean="0">
                          <a:effectLst/>
                          <a:latin typeface="Arial" panose="020B0604020202020204" pitchFamily="34" charset="0"/>
                          <a:cs typeface="Arial" panose="020B0604020202020204" pitchFamily="34" charset="0"/>
                        </a:rPr>
                        <a:t>Crédito </a:t>
                      </a:r>
                      <a:r>
                        <a:rPr lang="es-MX" sz="1400" u="none" strike="noStrike" dirty="0">
                          <a:effectLst/>
                          <a:latin typeface="Arial" panose="020B0604020202020204" pitchFamily="34" charset="0"/>
                          <a:cs typeface="Arial" panose="020B0604020202020204" pitchFamily="34" charset="0"/>
                        </a:rPr>
                        <a:t>8140-61-1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8150-6  (-) ∑ </a:t>
                      </a:r>
                      <a:r>
                        <a:rPr lang="es-MX" sz="1400" u="none" strike="noStrike" dirty="0" smtClean="0">
                          <a:effectLst/>
                          <a:latin typeface="Arial" panose="020B0604020202020204" pitchFamily="34" charset="0"/>
                          <a:cs typeface="Arial" panose="020B0604020202020204" pitchFamily="34" charset="0"/>
                        </a:rPr>
                        <a:t>Crédito </a:t>
                      </a:r>
                      <a:r>
                        <a:rPr lang="es-MX" sz="1400" u="none" strike="noStrike" dirty="0">
                          <a:effectLst/>
                          <a:latin typeface="Arial" panose="020B0604020202020204" pitchFamily="34" charset="0"/>
                          <a:cs typeface="Arial" panose="020B0604020202020204" pitchFamily="34" charset="0"/>
                        </a:rPr>
                        <a:t>8150-61-1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a:effectLst/>
                          <a:latin typeface="Arial" panose="020B0604020202020204" pitchFamily="34" charset="0"/>
                          <a:cs typeface="Arial" panose="020B0604020202020204" pitchFamily="34" charset="0"/>
                        </a:rPr>
                        <a:t> G15  (-) C15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16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G. Ingresos por Ventas de Bienes y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C16 + D16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G16  (-) C16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17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dirty="0">
                          <a:effectLst/>
                          <a:latin typeface="Arial" panose="020B0604020202020204" pitchFamily="34" charset="0"/>
                          <a:cs typeface="Arial" panose="020B0604020202020204" pitchFamily="34" charset="0"/>
                        </a:rPr>
                        <a:t>H. Participaciones   (H=h1+h2+h3+h4+h5+h6+h7+h8+h9+h10+h11)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8130-81-1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C17 + D17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G17  (-) C17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1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3" name="CuadroTexto 2"/>
          <p:cNvSpPr txBox="1"/>
          <p:nvPr/>
        </p:nvSpPr>
        <p:spPr>
          <a:xfrm>
            <a:off x="268514" y="0"/>
            <a:ext cx="1734457"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8809169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4171066876"/>
              </p:ext>
            </p:extLst>
          </p:nvPr>
        </p:nvGraphicFramePr>
        <p:xfrm>
          <a:off x="106436" y="158901"/>
          <a:ext cx="11785601" cy="6420909"/>
        </p:xfrm>
        <a:graphic>
          <a:graphicData uri="http://schemas.openxmlformats.org/drawingml/2006/table">
            <a:tbl>
              <a:tblPr>
                <a:tableStyleId>{5C22544A-7EE6-4342-B048-85BDC9FD1C3A}</a:tableStyleId>
              </a:tblPr>
              <a:tblGrid>
                <a:gridCol w="543372"/>
                <a:gridCol w="2740292"/>
                <a:gridCol w="1386539"/>
                <a:gridCol w="1255381"/>
                <a:gridCol w="1447436"/>
                <a:gridCol w="1335016"/>
                <a:gridCol w="1480231"/>
                <a:gridCol w="1105484"/>
                <a:gridCol w="491850"/>
              </a:tblGrid>
              <a:tr h="180975">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170815">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11455">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270934">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194733">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43840">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20133">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1843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35200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1561">
                <a:tc>
                  <a:txBody>
                    <a:bodyPr/>
                    <a:lstStyle/>
                    <a:p>
                      <a:pPr algn="ctr" fontAlgn="b"/>
                      <a:r>
                        <a:rPr lang="es-MX" sz="1400" b="0" i="0" u="none" strike="noStrike" dirty="0" smtClean="0">
                          <a:solidFill>
                            <a:srgbClr val="000000"/>
                          </a:solidFill>
                          <a:effectLst/>
                          <a:latin typeface="Arial" panose="020B0604020202020204" pitchFamily="34" charset="0"/>
                          <a:cs typeface="Arial" panose="020B0604020202020204" pitchFamily="34" charset="0"/>
                        </a:rPr>
                        <a:t>18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b="0" i="0" u="none" strike="noStrike" dirty="0" smtClean="0">
                          <a:solidFill>
                            <a:srgbClr val="000000"/>
                          </a:solidFill>
                          <a:effectLst/>
                          <a:latin typeface="Arial" panose="020B0604020202020204" pitchFamily="34" charset="0"/>
                          <a:cs typeface="Arial" panose="020B0604020202020204" pitchFamily="34" charset="0"/>
                        </a:rPr>
                        <a:t>h1) Fondo General de Participaciones </a:t>
                      </a:r>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19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pt-BR" sz="1400" u="none" strike="noStrike" dirty="0">
                          <a:effectLst/>
                          <a:latin typeface="Arial" panose="020B0604020202020204" pitchFamily="34" charset="0"/>
                          <a:cs typeface="Arial" panose="020B0604020202020204" pitchFamily="34" charset="0"/>
                        </a:rPr>
                        <a:t>h2) Fondo de Fomento Municipal</a:t>
                      </a:r>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dirty="0">
                          <a:effectLst/>
                          <a:latin typeface="Arial" panose="020B0604020202020204" pitchFamily="34" charset="0"/>
                          <a:cs typeface="Arial" panose="020B0604020202020204" pitchFamily="34" charset="0"/>
                        </a:rPr>
                        <a:t>h3) Fondo de Fiscalización y Recaudación</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h4) Fondo de Compensación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h5) Fondo de Extracción de Hidrocarburos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h6) Impuesto Especial Sobre Producción y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h7) 0.136% de la Recaudación Federal Participable</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h8) 3.17% Sobre Extracción de Petróleo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26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h9) Gasolinas y Diésel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27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h10) Fondo del Impuesto Sobre la Renta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28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h11) Fondo de Estabilización de los Ingresos de las Entidades Federativas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4" name="CuadroTexto 1"/>
          <p:cNvSpPr txBox="1"/>
          <p:nvPr/>
        </p:nvSpPr>
        <p:spPr>
          <a:xfrm>
            <a:off x="3647546" y="2407709"/>
            <a:ext cx="7923968" cy="3959224"/>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4800" dirty="0">
                <a:solidFill>
                  <a:srgbClr val="FF0000"/>
                </a:solidFill>
              </a:rPr>
              <a:t>LA</a:t>
            </a:r>
            <a:r>
              <a:rPr lang="es-MX" sz="4800" baseline="0" dirty="0">
                <a:solidFill>
                  <a:srgbClr val="FF0000"/>
                </a:solidFill>
              </a:rPr>
              <a:t> INFORMACIÓN EN ESTAS CELDAS DEPENDERÁ DE LA DESAGREGACIÓN UTILIZADA POR CADA ENTE EN SU SISTEMA CONTABLE</a:t>
            </a:r>
            <a:endParaRPr lang="es-MX" sz="4800" dirty="0">
              <a:solidFill>
                <a:srgbClr val="FF0000"/>
              </a:solidFill>
            </a:endParaRPr>
          </a:p>
        </p:txBody>
      </p:sp>
      <p:sp>
        <p:nvSpPr>
          <p:cNvPr id="5" name="CuadroTexto 4"/>
          <p:cNvSpPr txBox="1"/>
          <p:nvPr/>
        </p:nvSpPr>
        <p:spPr>
          <a:xfrm>
            <a:off x="533399" y="454777"/>
            <a:ext cx="1578429"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1229614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237067" y="267757"/>
          <a:ext cx="11785601" cy="6187440"/>
        </p:xfrm>
        <a:graphic>
          <a:graphicData uri="http://schemas.openxmlformats.org/drawingml/2006/table">
            <a:tbl>
              <a:tblPr>
                <a:tableStyleId>{5C22544A-7EE6-4342-B048-85BDC9FD1C3A}</a:tableStyleId>
              </a:tblPr>
              <a:tblGrid>
                <a:gridCol w="543372"/>
                <a:gridCol w="2740292"/>
                <a:gridCol w="1386539"/>
                <a:gridCol w="1255381"/>
                <a:gridCol w="1447436"/>
                <a:gridCol w="1335016"/>
                <a:gridCol w="1480231"/>
                <a:gridCol w="1105484"/>
                <a:gridCol w="491850"/>
              </a:tblGrid>
              <a:tr h="41561">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1561">
                <a:tc>
                  <a:txBody>
                    <a:bodyPr/>
                    <a:lstStyle/>
                    <a:p>
                      <a:pPr algn="ctr"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29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pt-BR" sz="1400" u="none" strike="noStrike" dirty="0">
                          <a:effectLst/>
                          <a:latin typeface="Arial" panose="020B0604020202020204" pitchFamily="34" charset="0"/>
                          <a:cs typeface="Arial" panose="020B0604020202020204" pitchFamily="34" charset="0"/>
                        </a:rPr>
                        <a:t>I. Incentivos Derivados de la </a:t>
                      </a:r>
                      <a:r>
                        <a:rPr lang="pt-BR" sz="1400" u="none" strike="noStrike" dirty="0" smtClean="0">
                          <a:effectLst/>
                          <a:latin typeface="Arial" panose="020B0604020202020204" pitchFamily="34" charset="0"/>
                          <a:cs typeface="Arial" panose="020B0604020202020204" pitchFamily="34" charset="0"/>
                        </a:rPr>
                        <a:t>Colaboración </a:t>
                      </a:r>
                      <a:r>
                        <a:rPr lang="pt-BR" sz="1400" u="none" strike="noStrike" dirty="0">
                          <a:effectLst/>
                          <a:latin typeface="Arial" panose="020B0604020202020204" pitchFamily="34" charset="0"/>
                          <a:cs typeface="Arial" panose="020B0604020202020204" pitchFamily="34" charset="0"/>
                        </a:rPr>
                        <a:t>Fiscal (I=i1+i2+i3+i4+i5)</a:t>
                      </a:r>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de  C29 + D29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8150-61-1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G29  (-) C29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2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30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i1) Tenencia o Uso de Vehículos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l" fontAlgn="b"/>
                      <a:r>
                        <a:rPr lang="es-MX" sz="1400" u="none" strike="noStrike" dirty="0">
                          <a:effectLst/>
                          <a:latin typeface="Arial" panose="020B0604020202020204" pitchFamily="34" charset="0"/>
                          <a:cs typeface="Arial" panose="020B0604020202020204" pitchFamily="34" charset="0"/>
                        </a:rPr>
                        <a:t> </a:t>
                      </a:r>
                      <a:endParaRPr lang="es-MX" sz="16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31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i2) Fondo de Compensación ISAN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i3) Impuesto Sobre Automóviles Nuevos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i4) Fondo de Compensación de Repecos-Intermedios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i5) Otros Incentivos Económicos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J. Transferencias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8110-91-1 + 8110-92-1 + 8110-94-1 + 8110-95-1 + 8110-96-1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 Saldos  8130-91 -1 + 8130-92-1 + 8130-94-1 + 8130-95-1 + 8130-96-1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 de  C35 + D35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auto"/>
                      <a:r>
                        <a:rPr lang="pt-BR" sz="1400" u="none" strike="noStrike" dirty="0">
                          <a:effectLst/>
                          <a:latin typeface="Arial" panose="020B0604020202020204" pitchFamily="34" charset="0"/>
                          <a:cs typeface="Arial" panose="020B0604020202020204" pitchFamily="34" charset="0"/>
                        </a:rPr>
                        <a:t>∑ </a:t>
                      </a:r>
                      <a:r>
                        <a:rPr lang="pt-BR" sz="1400" u="none" strike="noStrike" dirty="0" smtClean="0">
                          <a:effectLst/>
                          <a:latin typeface="Arial" panose="020B0604020202020204" pitchFamily="34" charset="0"/>
                          <a:cs typeface="Arial" panose="020B0604020202020204" pitchFamily="34" charset="0"/>
                        </a:rPr>
                        <a:t>Créditos </a:t>
                      </a:r>
                      <a:r>
                        <a:rPr lang="pt-BR" sz="1400" u="none" strike="noStrike" dirty="0">
                          <a:effectLst/>
                          <a:latin typeface="Arial" panose="020B0604020202020204" pitchFamily="34" charset="0"/>
                          <a:cs typeface="Arial" panose="020B0604020202020204" pitchFamily="34" charset="0"/>
                        </a:rPr>
                        <a:t>8140-91-1 + 8140-92-1 + 8140-94-1 + 8140-95-1 + 8140-96-1</a:t>
                      </a:r>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pt-BR" sz="1400" u="none" strike="noStrike" dirty="0">
                          <a:effectLst/>
                          <a:latin typeface="Arial" panose="020B0604020202020204" pitchFamily="34" charset="0"/>
                          <a:cs typeface="Arial" panose="020B0604020202020204" pitchFamily="34" charset="0"/>
                        </a:rPr>
                        <a:t>∑ </a:t>
                      </a:r>
                      <a:r>
                        <a:rPr lang="pt-BR" sz="1400" u="none" strike="noStrike" dirty="0" smtClean="0">
                          <a:effectLst/>
                          <a:latin typeface="Arial" panose="020B0604020202020204" pitchFamily="34" charset="0"/>
                          <a:cs typeface="Arial" panose="020B0604020202020204" pitchFamily="34" charset="0"/>
                        </a:rPr>
                        <a:t>Créditos </a:t>
                      </a:r>
                      <a:r>
                        <a:rPr lang="pt-BR" sz="1400" u="none" strike="noStrike" dirty="0">
                          <a:effectLst/>
                          <a:latin typeface="Arial" panose="020B0604020202020204" pitchFamily="34" charset="0"/>
                          <a:cs typeface="Arial" panose="020B0604020202020204" pitchFamily="34" charset="0"/>
                        </a:rPr>
                        <a:t>8150-91-1 + 8150-92-1 + 8150-94-1 + 8150-95-1 + 8150-96-1</a:t>
                      </a:r>
                      <a:endParaRPr lang="pt-BR"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 G35  (-) C35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3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K. Convenios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Igual a C 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D 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E 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F 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Igual a G 37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G36  (-) C36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37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k1) Otros Convenios y Subsidios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8110-93-1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8130-93-1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de  C37 + D37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8140-93-1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8150-93-1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4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3" name="CuadroTexto 2"/>
          <p:cNvSpPr txBox="1"/>
          <p:nvPr/>
        </p:nvSpPr>
        <p:spPr>
          <a:xfrm>
            <a:off x="3661833" y="3093110"/>
            <a:ext cx="7683499" cy="1351889"/>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2400">
                <a:solidFill>
                  <a:srgbClr val="FF0000"/>
                </a:solidFill>
              </a:rPr>
              <a:t>LA</a:t>
            </a:r>
            <a:r>
              <a:rPr lang="es-MX" sz="2400" baseline="0">
                <a:solidFill>
                  <a:srgbClr val="FF0000"/>
                </a:solidFill>
              </a:rPr>
              <a:t> INFORMACIÓN EN ESTAS CELDAS DEPENDERÁ DE LA DESAGREGACIÓN UTILIZADA POR CADA ENTE EN SU SISTEMA CONTABLE</a:t>
            </a:r>
          </a:p>
          <a:p>
            <a:pPr algn="ctr"/>
            <a:endParaRPr lang="es-MX" sz="2400">
              <a:solidFill>
                <a:srgbClr val="FF0000"/>
              </a:solidFill>
            </a:endParaRPr>
          </a:p>
        </p:txBody>
      </p:sp>
      <p:sp>
        <p:nvSpPr>
          <p:cNvPr id="4" name="CuadroTexto 3"/>
          <p:cNvSpPr txBox="1"/>
          <p:nvPr/>
        </p:nvSpPr>
        <p:spPr>
          <a:xfrm>
            <a:off x="736599" y="482597"/>
            <a:ext cx="1723571"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29829538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623863032"/>
              </p:ext>
            </p:extLst>
          </p:nvPr>
        </p:nvGraphicFramePr>
        <p:xfrm>
          <a:off x="0" y="761999"/>
          <a:ext cx="11785601" cy="5773586"/>
        </p:xfrm>
        <a:graphic>
          <a:graphicData uri="http://schemas.openxmlformats.org/drawingml/2006/table">
            <a:tbl>
              <a:tblPr>
                <a:tableStyleId>{5C22544A-7EE6-4342-B048-85BDC9FD1C3A}</a:tableStyleId>
              </a:tblPr>
              <a:tblGrid>
                <a:gridCol w="543372"/>
                <a:gridCol w="2740292"/>
                <a:gridCol w="1386539"/>
                <a:gridCol w="1255381"/>
                <a:gridCol w="1447436"/>
                <a:gridCol w="1335016"/>
                <a:gridCol w="1480231"/>
                <a:gridCol w="1105484"/>
                <a:gridCol w="491850"/>
              </a:tblGrid>
              <a:tr h="222061">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222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44122">
                <a:tc>
                  <a:txBody>
                    <a:bodyPr/>
                    <a:lstStyle/>
                    <a:p>
                      <a:pPr algn="ctr" fontAlgn="b"/>
                      <a:r>
                        <a:rPr lang="es-MX" sz="1400" u="none" strike="noStrike" dirty="0">
                          <a:effectLst/>
                          <a:latin typeface="Arial" panose="020B0604020202020204" pitchFamily="34" charset="0"/>
                          <a:cs typeface="Arial" panose="020B0604020202020204" pitchFamily="34" charset="0"/>
                        </a:rPr>
                        <a:t>38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L. Otros Ingresos de Libre Disposición (L=l1+l2)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Igual a C 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D 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E 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F 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G 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G38  (-) C38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44122">
                <a:tc>
                  <a:txBody>
                    <a:bodyPr/>
                    <a:lstStyle/>
                    <a:p>
                      <a:pPr algn="ctr" fontAlgn="b"/>
                      <a:r>
                        <a:rPr lang="es-MX" sz="1400" u="none" strike="noStrike" dirty="0">
                          <a:effectLst/>
                          <a:latin typeface="Arial" panose="020B0604020202020204" pitchFamily="34" charset="0"/>
                          <a:cs typeface="Arial" panose="020B0604020202020204" pitchFamily="34" charset="0"/>
                        </a:rPr>
                        <a:t>39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l1) Participaciones en Ingresos Locales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8130-81-2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C39 + D39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5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44122">
                <a:tc>
                  <a:txBody>
                    <a:bodyPr/>
                    <a:lstStyle/>
                    <a:p>
                      <a:pPr algn="ctr" fontAlgn="b"/>
                      <a:r>
                        <a:rPr lang="es-MX" sz="1400" u="none" strike="noStrike" dirty="0">
                          <a:effectLst/>
                          <a:latin typeface="Arial" panose="020B0604020202020204" pitchFamily="34" charset="0"/>
                          <a:cs typeface="Arial" panose="020B0604020202020204" pitchFamily="34" charset="0"/>
                        </a:rPr>
                        <a:t>40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l2) Otros Ingresos de Libre Disposición</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6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222061">
                <a:tc>
                  <a:txBody>
                    <a:bodyPr/>
                    <a:lstStyle/>
                    <a:p>
                      <a:pPr algn="ctr" fontAlgn="b"/>
                      <a:r>
                        <a:rPr lang="es-MX" sz="1400" u="none" strike="noStrike" dirty="0">
                          <a:effectLst/>
                          <a:latin typeface="Arial" panose="020B0604020202020204" pitchFamily="34" charset="0"/>
                          <a:cs typeface="Arial" panose="020B0604020202020204" pitchFamily="34" charset="0"/>
                        </a:rPr>
                        <a:t>41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88244">
                <a:tc>
                  <a:txBody>
                    <a:bodyPr/>
                    <a:lstStyle/>
                    <a:p>
                      <a:pPr algn="ctr" fontAlgn="b"/>
                      <a:r>
                        <a:rPr lang="es-MX" sz="1400" u="none" strike="noStrike" dirty="0">
                          <a:effectLst/>
                          <a:latin typeface="Arial" panose="020B0604020202020204" pitchFamily="34" charset="0"/>
                          <a:cs typeface="Arial" panose="020B0604020202020204" pitchFamily="34" charset="0"/>
                        </a:rPr>
                        <a:t>42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b="1" u="none" strike="noStrike" dirty="0">
                          <a:effectLst/>
                          <a:latin typeface="Arial" panose="020B0604020202020204" pitchFamily="34" charset="0"/>
                          <a:cs typeface="Arial" panose="020B0604020202020204" pitchFamily="34" charset="0"/>
                        </a:rPr>
                        <a:t>I. Total de Ingresos de Libre Disposición  (I=A+B+C+D+E+F+G+H+I+J+K+L)</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∑C11,C12,C13,C14,C15,C16,C17,C18,C30,C36,C37,C39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∑D11,D12,D13,D14,D15,D16,D17,D18,D30,D36,D37,D39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de  C42 + D42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auto"/>
                      <a:r>
                        <a:rPr lang="es-MX" sz="1400" u="none" strike="noStrike">
                          <a:effectLst/>
                          <a:latin typeface="Arial" panose="020B0604020202020204" pitchFamily="34" charset="0"/>
                          <a:cs typeface="Arial" panose="020B0604020202020204" pitchFamily="34" charset="0"/>
                        </a:rPr>
                        <a:t>∑F11,F12,F13,F14,F15,F16,F17,F18,F30,F36,F37,F39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∑G11,G12,G13,G14,G15,G16,G17,G18,G30,G36,G37,G39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222061">
                <a:tc>
                  <a:txBody>
                    <a:bodyPr/>
                    <a:lstStyle/>
                    <a:p>
                      <a:pPr algn="ctr" fontAlgn="b"/>
                      <a:r>
                        <a:rPr lang="es-MX" sz="1400" u="none" strike="noStrike" dirty="0">
                          <a:effectLst/>
                          <a:latin typeface="Arial" panose="020B0604020202020204" pitchFamily="34" charset="0"/>
                          <a:cs typeface="Arial" panose="020B0604020202020204" pitchFamily="34" charset="0"/>
                        </a:rPr>
                        <a:t>43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44122">
                <a:tc>
                  <a:txBody>
                    <a:bodyPr/>
                    <a:lstStyle/>
                    <a:p>
                      <a:pPr algn="ctr" fontAlgn="b"/>
                      <a:r>
                        <a:rPr lang="es-MX" sz="1400" u="none" strike="noStrike" dirty="0">
                          <a:effectLst/>
                          <a:latin typeface="Arial" panose="020B0604020202020204" pitchFamily="34" charset="0"/>
                          <a:cs typeface="Arial" panose="020B0604020202020204" pitchFamily="34" charset="0"/>
                        </a:rPr>
                        <a:t>44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b="1" u="none" strike="noStrike" dirty="0">
                          <a:effectLst/>
                          <a:latin typeface="Arial" panose="020B0604020202020204" pitchFamily="34" charset="0"/>
                          <a:cs typeface="Arial" panose="020B0604020202020204" pitchFamily="34" charset="0"/>
                        </a:rPr>
                        <a:t>Ingresos Excedentes de Ingresos de Libre Disposición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solidFill>
                      <a:schemeClr val="bg1">
                        <a:lumMod val="65000"/>
                      </a:schemeClr>
                    </a:solidFill>
                  </a:tcP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solidFill>
                      <a:schemeClr val="bg1">
                        <a:lumMod val="65000"/>
                      </a:schemeClr>
                    </a:solidFill>
                  </a:tcP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solidFill>
                      <a:schemeClr val="bg1">
                        <a:lumMod val="65000"/>
                      </a:schemeClr>
                    </a:solidFill>
                  </a:tcP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solidFill>
                      <a:schemeClr val="bg1">
                        <a:lumMod val="65000"/>
                      </a:schemeClr>
                    </a:solidFill>
                  </a:tcP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solidFill>
                      <a:schemeClr val="bg1">
                        <a:lumMod val="65000"/>
                      </a:schemeClr>
                    </a:solidFill>
                  </a:tcPr>
                </a:tc>
                <a:tc>
                  <a:txBody>
                    <a:bodyPr/>
                    <a:lstStyle/>
                    <a:p>
                      <a:pPr algn="ctr" fontAlgn="ctr"/>
                      <a:r>
                        <a:rPr lang="es-MX" sz="1400" u="none" strike="noStrike">
                          <a:effectLst/>
                          <a:latin typeface="Arial" panose="020B0604020202020204" pitchFamily="34" charset="0"/>
                          <a:cs typeface="Arial" panose="020B0604020202020204" pitchFamily="34" charset="0"/>
                        </a:rPr>
                        <a:t>G42  (-) C42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222061">
                <a:tc>
                  <a:txBody>
                    <a:bodyPr/>
                    <a:lstStyle/>
                    <a:p>
                      <a:pPr algn="ctr" fontAlgn="b"/>
                      <a:r>
                        <a:rPr lang="es-MX" sz="1400" u="none" strike="noStrike" dirty="0">
                          <a:effectLst/>
                          <a:latin typeface="Arial" panose="020B0604020202020204" pitchFamily="34" charset="0"/>
                          <a:cs typeface="Arial" panose="020B0604020202020204" pitchFamily="34" charset="0"/>
                        </a:rPr>
                        <a:t>45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44122">
                <a:tc>
                  <a:txBody>
                    <a:bodyPr/>
                    <a:lstStyle/>
                    <a:p>
                      <a:pPr algn="ctr" fontAlgn="b"/>
                      <a:r>
                        <a:rPr lang="es-MX" sz="1400" u="none" strike="noStrike" dirty="0">
                          <a:effectLst/>
                          <a:latin typeface="Arial" panose="020B0604020202020204" pitchFamily="34" charset="0"/>
                          <a:cs typeface="Arial" panose="020B0604020202020204" pitchFamily="34" charset="0"/>
                        </a:rPr>
                        <a:t>46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b="1" u="none" strike="noStrike" dirty="0">
                          <a:effectLst/>
                          <a:latin typeface="Arial" panose="020B0604020202020204" pitchFamily="34" charset="0"/>
                          <a:cs typeface="Arial" panose="020B0604020202020204" pitchFamily="34" charset="0"/>
                        </a:rPr>
                        <a:t>Transferencias Federales Etiquetadas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3" name="CuadroTexto 2"/>
          <p:cNvSpPr txBox="1"/>
          <p:nvPr/>
        </p:nvSpPr>
        <p:spPr>
          <a:xfrm>
            <a:off x="367693" y="141513"/>
            <a:ext cx="1657049"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33924633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69333" y="183091"/>
          <a:ext cx="11785601" cy="6436149"/>
        </p:xfrm>
        <a:graphic>
          <a:graphicData uri="http://schemas.openxmlformats.org/drawingml/2006/table">
            <a:tbl>
              <a:tblPr>
                <a:tableStyleId>{5C22544A-7EE6-4342-B048-85BDC9FD1C3A}</a:tableStyleId>
              </a:tblPr>
              <a:tblGrid>
                <a:gridCol w="533400"/>
                <a:gridCol w="2750264"/>
                <a:gridCol w="1386539"/>
                <a:gridCol w="1255381"/>
                <a:gridCol w="1447436"/>
                <a:gridCol w="1335016"/>
                <a:gridCol w="1480231"/>
                <a:gridCol w="1105484"/>
                <a:gridCol w="491850"/>
              </a:tblGrid>
              <a:tr h="83121">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8312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62069">
                <a:tc>
                  <a:txBody>
                    <a:bodyPr/>
                    <a:lstStyle/>
                    <a:p>
                      <a:pPr algn="ctr" fontAlgn="b"/>
                      <a:r>
                        <a:rPr lang="es-MX" sz="1400" u="none" strike="noStrike" dirty="0">
                          <a:effectLst/>
                          <a:latin typeface="Arial" panose="020B0604020202020204" pitchFamily="34" charset="0"/>
                          <a:cs typeface="Arial" panose="020B0604020202020204" pitchFamily="34" charset="0"/>
                        </a:rPr>
                        <a:t>47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dirty="0">
                          <a:effectLst/>
                          <a:latin typeface="Arial" panose="020B0604020202020204" pitchFamily="34" charset="0"/>
                          <a:cs typeface="Arial" panose="020B0604020202020204" pitchFamily="34" charset="0"/>
                        </a:rPr>
                        <a:t>A. Aportaciones (A=a1+a2+a3+a4+a5+a6+a7+a8)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8130-82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de  C47 + D47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48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a1) Fondo de Aportaciones para la Nómina Educativa y Gasto Operativo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l" fontAlgn="b"/>
                      <a:r>
                        <a:rPr lang="es-MX" sz="1400" u="none" strike="noStrike" dirty="0">
                          <a:effectLst/>
                          <a:latin typeface="Arial" panose="020B0604020202020204" pitchFamily="34" charset="0"/>
                          <a:cs typeface="Arial" panose="020B0604020202020204" pitchFamily="34" charset="0"/>
                        </a:rPr>
                        <a:t> </a:t>
                      </a:r>
                      <a:endParaRPr lang="es-MX" sz="16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49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a2) Fondo de Aportaciones para los Servicios de Salud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50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a3) Fondo de Aportaciones para la Infraestructura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166243">
                <a:tc>
                  <a:txBody>
                    <a:bodyPr/>
                    <a:lstStyle/>
                    <a:p>
                      <a:pPr algn="ctr" fontAlgn="b"/>
                      <a:r>
                        <a:rPr lang="es-MX" sz="1400" u="none" strike="noStrike" dirty="0">
                          <a:effectLst/>
                          <a:latin typeface="Arial" panose="020B0604020202020204" pitchFamily="34" charset="0"/>
                          <a:cs typeface="Arial" panose="020B0604020202020204" pitchFamily="34" charset="0"/>
                        </a:rPr>
                        <a:t>51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a4) Fondo de Aportaciones para el Fortalecimiento de los Municipios y de las Demarcaciones Territoriales del Distrito Federal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52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a5) Fondo de Aportaciones Múltiples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53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a6) Fondo de Aportaciones para la Educación Tecnológica y de Adultos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54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dirty="0">
                          <a:effectLst/>
                          <a:latin typeface="Arial" panose="020B0604020202020204" pitchFamily="34" charset="0"/>
                          <a:cs typeface="Arial" panose="020B0604020202020204" pitchFamily="34" charset="0"/>
                        </a:rPr>
                        <a:t>a7) Fondo de Aportaciones para la Seguridad Pública de los Estados y del Distrito Federal</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3" name="CuadroTexto 2"/>
          <p:cNvSpPr txBox="1"/>
          <p:nvPr/>
        </p:nvSpPr>
        <p:spPr>
          <a:xfrm>
            <a:off x="3848099" y="2745977"/>
            <a:ext cx="7209367" cy="3722555"/>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4400" dirty="0">
                <a:solidFill>
                  <a:srgbClr val="FF0000"/>
                </a:solidFill>
              </a:rPr>
              <a:t>LA</a:t>
            </a:r>
            <a:r>
              <a:rPr lang="es-MX" sz="4400" baseline="0" dirty="0">
                <a:solidFill>
                  <a:srgbClr val="FF0000"/>
                </a:solidFill>
              </a:rPr>
              <a:t> INFORMACIÓN EN ESTAS CELDAS DEPENDERÁ DE LA DESAGREGACIÓN UTILIZADA POR CADA ENTE EN SU SISTEMA CONTABLE</a:t>
            </a:r>
          </a:p>
          <a:p>
            <a:pPr algn="ctr"/>
            <a:endParaRPr lang="es-MX" sz="4400" dirty="0">
              <a:solidFill>
                <a:srgbClr val="FF0000"/>
              </a:solidFill>
            </a:endParaRPr>
          </a:p>
        </p:txBody>
      </p:sp>
      <p:sp>
        <p:nvSpPr>
          <p:cNvPr id="4" name="CuadroTexto 3"/>
          <p:cNvSpPr txBox="1"/>
          <p:nvPr/>
        </p:nvSpPr>
        <p:spPr>
          <a:xfrm>
            <a:off x="567267" y="533397"/>
            <a:ext cx="1598990"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1331757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nvPr>
        </p:nvGraphicFramePr>
        <p:xfrm>
          <a:off x="220133" y="149225"/>
          <a:ext cx="11785601" cy="6400800"/>
        </p:xfrm>
        <a:graphic>
          <a:graphicData uri="http://schemas.openxmlformats.org/drawingml/2006/table">
            <a:tbl>
              <a:tblPr>
                <a:tableStyleId>{5C22544A-7EE6-4342-B048-85BDC9FD1C3A}</a:tableStyleId>
              </a:tblPr>
              <a:tblGrid>
                <a:gridCol w="533400"/>
                <a:gridCol w="2750264"/>
                <a:gridCol w="1386539"/>
                <a:gridCol w="1255381"/>
                <a:gridCol w="1447436"/>
                <a:gridCol w="1335016"/>
                <a:gridCol w="1480231"/>
                <a:gridCol w="1105484"/>
                <a:gridCol w="491850"/>
              </a:tblGrid>
              <a:tr h="124682">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124682">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55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a8) Fondo de Aportaciones para el Fortalecimiento de las Entidades Federativas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56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 Convenios (B=b1+b2+b3+b4)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ctr"/>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8110-83 (-) C61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Saldo 8130-83 (-) D61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a:effectLst/>
                          <a:latin typeface="Arial" panose="020B0604020202020204" pitchFamily="34" charset="0"/>
                          <a:cs typeface="Arial" panose="020B0604020202020204" pitchFamily="34" charset="0"/>
                        </a:rPr>
                        <a:t>∑ de  C56 + D56  (-) E61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8140-83  (-) F61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8150-83  (-) G61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7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57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b1) Convenios de Protección Social en Salud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l" fontAlgn="b"/>
                      <a:r>
                        <a:rPr lang="es-MX" sz="1400" u="none" strike="noStrike">
                          <a:effectLst/>
                          <a:latin typeface="Arial" panose="020B0604020202020204" pitchFamily="34" charset="0"/>
                          <a:cs typeface="Arial" panose="020B0604020202020204" pitchFamily="34" charset="0"/>
                        </a:rPr>
                        <a:t> </a:t>
                      </a:r>
                      <a:endParaRPr lang="es-MX" sz="16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58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b2) Convenios de Descentralización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59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b3) Convenios de Reasignación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60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b4) Otros Convenios y Subsidios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61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C. Fondos Distintos de Aportaciones (C=c1+c2)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de C62 + C63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D62 + D63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E62 + E63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F62 + F63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G62 + G63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3">
                  <a:txBody>
                    <a:bodyPr/>
                    <a:lstStyle/>
                    <a:p>
                      <a:pPr algn="ctr" fontAlgn="ctr"/>
                      <a:r>
                        <a:rPr lang="es-MX" sz="1400" u="none" strike="noStrike" dirty="0">
                          <a:effectLst/>
                          <a:latin typeface="Arial" panose="020B0604020202020204" pitchFamily="34" charset="0"/>
                          <a:cs typeface="Arial" panose="020B0604020202020204" pitchFamily="34" charset="0"/>
                        </a:rPr>
                        <a:t>8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62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c1) Fondo para Entidades Federativas y Municipios Productores de Hidrocarburos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8110-83-2-1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8130-83-2-1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C62+ D62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8140-83-2-1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8150-83-2-1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83121">
                <a:tc>
                  <a:txBody>
                    <a:bodyPr/>
                    <a:lstStyle/>
                    <a:p>
                      <a:pPr algn="ctr" fontAlgn="b"/>
                      <a:r>
                        <a:rPr lang="es-MX" sz="1400" u="none" strike="noStrike" dirty="0">
                          <a:effectLst/>
                          <a:latin typeface="Arial" panose="020B0604020202020204" pitchFamily="34" charset="0"/>
                          <a:cs typeface="Arial" panose="020B0604020202020204" pitchFamily="34" charset="0"/>
                        </a:rPr>
                        <a:t>63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c2) Fondo Minero</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41718" marR="0" marT="0" marB="0" anchor="ctr"/>
                </a:tc>
                <a:tc>
                  <a:txBody>
                    <a:bodyPr/>
                    <a:lstStyle/>
                    <a:p>
                      <a:pPr algn="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8110-83-2-2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8130-83-2-2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de  C63+ D63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8140-83-2-2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8150-83-2-2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64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D. Transferencias, Subsidios y Subvenciones, y Pensiones y Jubilaciones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8110-91-2-1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Saldo 8130-91-2-1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C64+ D64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8140-91-2-1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8150-91-2-1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9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4" name="CuadroTexto 2"/>
          <p:cNvSpPr txBox="1"/>
          <p:nvPr/>
        </p:nvSpPr>
        <p:spPr>
          <a:xfrm>
            <a:off x="3577166" y="2108198"/>
            <a:ext cx="7835900" cy="550333"/>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1800" dirty="0">
                <a:solidFill>
                  <a:srgbClr val="FF0000"/>
                </a:solidFill>
              </a:rPr>
              <a:t>LA</a:t>
            </a:r>
            <a:r>
              <a:rPr lang="es-MX" sz="1800" baseline="0" dirty="0">
                <a:solidFill>
                  <a:srgbClr val="FF0000"/>
                </a:solidFill>
              </a:rPr>
              <a:t> INFORMACIÓN EN ESTAS CELDAS DEPENDERÁ DE LA DESAGREGACIÓN UTILIZADA POR CADA ENTE EN SU SISTEMA </a:t>
            </a:r>
            <a:r>
              <a:rPr lang="es-MX" sz="1800" baseline="0" dirty="0" smtClean="0">
                <a:solidFill>
                  <a:srgbClr val="FF0000"/>
                </a:solidFill>
              </a:rPr>
              <a:t>CONTABLE</a:t>
            </a:r>
            <a:endParaRPr lang="es-MX" sz="1800" baseline="0" dirty="0">
              <a:solidFill>
                <a:srgbClr val="FF0000"/>
              </a:solidFill>
            </a:endParaRPr>
          </a:p>
        </p:txBody>
      </p:sp>
      <p:sp>
        <p:nvSpPr>
          <p:cNvPr id="5" name="CuadroTexto 4"/>
          <p:cNvSpPr txBox="1"/>
          <p:nvPr/>
        </p:nvSpPr>
        <p:spPr>
          <a:xfrm>
            <a:off x="3711574" y="3234268"/>
            <a:ext cx="7701491" cy="1109132"/>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2400">
                <a:solidFill>
                  <a:srgbClr val="FF0000"/>
                </a:solidFill>
              </a:rPr>
              <a:t>LA</a:t>
            </a:r>
            <a:r>
              <a:rPr lang="es-MX" sz="2400" baseline="0">
                <a:solidFill>
                  <a:srgbClr val="FF0000"/>
                </a:solidFill>
              </a:rPr>
              <a:t> INFORMACIÓN EN ESTAS CELDAS DEPENDERÁ DE LA DESAGREGACIÓN UTILIZADA POR CADA ENTE EN SU SISTEMA CONTABLE</a:t>
            </a:r>
            <a:endParaRPr lang="es-MX" sz="2400">
              <a:solidFill>
                <a:srgbClr val="FF0000"/>
              </a:solidFill>
            </a:endParaRPr>
          </a:p>
        </p:txBody>
      </p:sp>
      <p:sp>
        <p:nvSpPr>
          <p:cNvPr id="6" name="CuadroTexto 5"/>
          <p:cNvSpPr txBox="1"/>
          <p:nvPr/>
        </p:nvSpPr>
        <p:spPr>
          <a:xfrm>
            <a:off x="736599" y="482597"/>
            <a:ext cx="1571171"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4272560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27000" y="643464"/>
          <a:ext cx="11785601" cy="5977464"/>
        </p:xfrm>
        <a:graphic>
          <a:graphicData uri="http://schemas.openxmlformats.org/drawingml/2006/table">
            <a:tbl>
              <a:tblPr>
                <a:tableStyleId>{5C22544A-7EE6-4342-B048-85BDC9FD1C3A}</a:tableStyleId>
              </a:tblPr>
              <a:tblGrid>
                <a:gridCol w="533400"/>
                <a:gridCol w="2750264"/>
                <a:gridCol w="1386539"/>
                <a:gridCol w="1255381"/>
                <a:gridCol w="1447436"/>
                <a:gridCol w="1335016"/>
                <a:gridCol w="1480231"/>
                <a:gridCol w="1105484"/>
                <a:gridCol w="491850"/>
              </a:tblGrid>
              <a:tr h="249061">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2490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98122">
                <a:tc>
                  <a:txBody>
                    <a:bodyPr/>
                    <a:lstStyle/>
                    <a:p>
                      <a:pPr algn="ctr" fontAlgn="b"/>
                      <a:r>
                        <a:rPr lang="es-MX" sz="1400" u="none" strike="noStrike" dirty="0">
                          <a:effectLst/>
                          <a:latin typeface="Arial" panose="020B0604020202020204" pitchFamily="34" charset="0"/>
                          <a:cs typeface="Arial" panose="020B0604020202020204" pitchFamily="34" charset="0"/>
                        </a:rPr>
                        <a:t>65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dirty="0">
                          <a:effectLst/>
                          <a:latin typeface="Arial" panose="020B0604020202020204" pitchFamily="34" charset="0"/>
                          <a:cs typeface="Arial" panose="020B0604020202020204" pitchFamily="34" charset="0"/>
                        </a:rPr>
                        <a:t>E. Otras Transferencias Federales Etiquetadas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8110-91-2-2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Saldo 8130-91-2-2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de  C65+ D65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8140-91-2-2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8150-91-2-2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10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249061">
                <a:tc>
                  <a:txBody>
                    <a:bodyPr/>
                    <a:lstStyle/>
                    <a:p>
                      <a:pPr algn="ctr" fontAlgn="b"/>
                      <a:r>
                        <a:rPr lang="es-MX" sz="1400" u="none" strike="noStrike" dirty="0">
                          <a:effectLst/>
                          <a:latin typeface="Arial" panose="020B0604020202020204" pitchFamily="34" charset="0"/>
                          <a:cs typeface="Arial" panose="020B0604020202020204" pitchFamily="34" charset="0"/>
                        </a:rPr>
                        <a:t>66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747183">
                <a:tc>
                  <a:txBody>
                    <a:bodyPr/>
                    <a:lstStyle/>
                    <a:p>
                      <a:pPr algn="ctr" fontAlgn="b"/>
                      <a:r>
                        <a:rPr lang="es-MX" sz="1400" u="none" strike="noStrike" dirty="0">
                          <a:effectLst/>
                          <a:latin typeface="Arial" panose="020B0604020202020204" pitchFamily="34" charset="0"/>
                          <a:cs typeface="Arial" panose="020B0604020202020204" pitchFamily="34" charset="0"/>
                        </a:rPr>
                        <a:t>67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pt-BR" sz="1400" u="none" strike="noStrike">
                          <a:effectLst/>
                          <a:latin typeface="Arial" panose="020B0604020202020204" pitchFamily="34" charset="0"/>
                          <a:cs typeface="Arial" panose="020B0604020202020204" pitchFamily="34" charset="0"/>
                        </a:rPr>
                        <a:t>II. Total de Transferencias Federales Etiquetadas (II = A + B + C + D + E)</a:t>
                      </a:r>
                      <a:endParaRPr lang="pt-BR"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∑C47,C56,C61,C64,C65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∑D47,D56,D61, D64,D65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de  C67+ D67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auto"/>
                      <a:r>
                        <a:rPr lang="es-MX" sz="1400" u="none" strike="noStrike">
                          <a:effectLst/>
                          <a:latin typeface="Arial" panose="020B0604020202020204" pitchFamily="34" charset="0"/>
                          <a:cs typeface="Arial" panose="020B0604020202020204" pitchFamily="34" charset="0"/>
                        </a:rPr>
                        <a:t>∑F47,F56,F61,F64,F65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∑G47,G56,G61,G64,G65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249061">
                <a:tc>
                  <a:txBody>
                    <a:bodyPr/>
                    <a:lstStyle/>
                    <a:p>
                      <a:pPr algn="ctr" fontAlgn="b"/>
                      <a:r>
                        <a:rPr lang="es-MX" sz="1400" u="none" strike="noStrike" dirty="0">
                          <a:effectLst/>
                          <a:latin typeface="Arial" panose="020B0604020202020204" pitchFamily="34" charset="0"/>
                          <a:cs typeface="Arial" panose="020B0604020202020204" pitchFamily="34" charset="0"/>
                        </a:rPr>
                        <a:t>68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98122">
                <a:tc>
                  <a:txBody>
                    <a:bodyPr/>
                    <a:lstStyle/>
                    <a:p>
                      <a:pPr algn="ctr" fontAlgn="b"/>
                      <a:r>
                        <a:rPr lang="es-MX" sz="1400" u="none" strike="noStrike" dirty="0">
                          <a:effectLst/>
                          <a:latin typeface="Arial" panose="020B0604020202020204" pitchFamily="34" charset="0"/>
                          <a:cs typeface="Arial" panose="020B0604020202020204" pitchFamily="34" charset="0"/>
                        </a:rPr>
                        <a:t>69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III. Ingresos Derivados de Financiamientos (III =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Igual a C70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Igual a D70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E 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F 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G 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98122">
                <a:tc>
                  <a:txBody>
                    <a:bodyPr/>
                    <a:lstStyle/>
                    <a:p>
                      <a:pPr algn="ctr" fontAlgn="b"/>
                      <a:r>
                        <a:rPr lang="es-MX" sz="1400" u="none" strike="noStrike" dirty="0">
                          <a:effectLst/>
                          <a:latin typeface="Arial" panose="020B0604020202020204" pitchFamily="34" charset="0"/>
                          <a:cs typeface="Arial" panose="020B0604020202020204" pitchFamily="34" charset="0"/>
                        </a:rPr>
                        <a:t>70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 Ingresos Derivados de Financiamientos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Igual a C77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Igual a D77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E 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Igual a F 77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Igual a G 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249061">
                <a:tc>
                  <a:txBody>
                    <a:bodyPr/>
                    <a:lstStyle/>
                    <a:p>
                      <a:pPr algn="ctr" fontAlgn="b"/>
                      <a:r>
                        <a:rPr lang="es-MX" sz="1400" u="none" strike="noStrike" dirty="0">
                          <a:effectLst/>
                          <a:latin typeface="Arial" panose="020B0604020202020204" pitchFamily="34" charset="0"/>
                          <a:cs typeface="Arial" panose="020B0604020202020204" pitchFamily="34" charset="0"/>
                        </a:rPr>
                        <a:t>71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98122">
                <a:tc>
                  <a:txBody>
                    <a:bodyPr/>
                    <a:lstStyle/>
                    <a:p>
                      <a:pPr algn="ctr" fontAlgn="b"/>
                      <a:r>
                        <a:rPr lang="es-MX" sz="1400" u="none" strike="noStrike" dirty="0">
                          <a:effectLst/>
                          <a:latin typeface="Arial" panose="020B0604020202020204" pitchFamily="34" charset="0"/>
                          <a:cs typeface="Arial" panose="020B0604020202020204" pitchFamily="34" charset="0"/>
                        </a:rPr>
                        <a:t>72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IV. Total de Ingresos (IV = I + II + III)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C42, C67 Y C69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D42, D67 Y D69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de  C72+ D72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F42, F67 Y F69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G42, G67 Y G69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auto"/>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249061">
                <a:tc>
                  <a:txBody>
                    <a:bodyPr/>
                    <a:lstStyle/>
                    <a:p>
                      <a:pPr algn="ctr" fontAlgn="b"/>
                      <a:r>
                        <a:rPr lang="es-MX" sz="1400" u="none" strike="noStrike" dirty="0">
                          <a:effectLst/>
                          <a:latin typeface="Arial" panose="020B0604020202020204" pitchFamily="34" charset="0"/>
                          <a:cs typeface="Arial" panose="020B0604020202020204" pitchFamily="34" charset="0"/>
                        </a:rPr>
                        <a:t>73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bl>
          </a:graphicData>
        </a:graphic>
      </p:graphicFrame>
      <p:sp>
        <p:nvSpPr>
          <p:cNvPr id="3" name="CuadroTexto 2"/>
          <p:cNvSpPr txBox="1"/>
          <p:nvPr/>
        </p:nvSpPr>
        <p:spPr>
          <a:xfrm>
            <a:off x="476551" y="192312"/>
            <a:ext cx="1602619"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2674961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309760703"/>
              </p:ext>
            </p:extLst>
          </p:nvPr>
        </p:nvGraphicFramePr>
        <p:xfrm>
          <a:off x="0" y="1581301"/>
          <a:ext cx="11785601" cy="4907280"/>
        </p:xfrm>
        <a:graphic>
          <a:graphicData uri="http://schemas.openxmlformats.org/drawingml/2006/table">
            <a:tbl>
              <a:tblPr>
                <a:tableStyleId>{5C22544A-7EE6-4342-B048-85BDC9FD1C3A}</a:tableStyleId>
              </a:tblPr>
              <a:tblGrid>
                <a:gridCol w="533400"/>
                <a:gridCol w="2750264"/>
                <a:gridCol w="1386539"/>
                <a:gridCol w="1255381"/>
                <a:gridCol w="1447436"/>
                <a:gridCol w="1335016"/>
                <a:gridCol w="1480231"/>
                <a:gridCol w="1105484"/>
                <a:gridCol w="491850"/>
              </a:tblGrid>
              <a:tr h="41561">
                <a:tc>
                  <a:txBody>
                    <a:bodyPr/>
                    <a:lstStyle/>
                    <a:p>
                      <a:pPr algn="ctr" fontAlgn="b"/>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b"/>
                      <a:r>
                        <a:rPr lang="es-MX" sz="1400" b="1" u="none" strike="noStrike">
                          <a:effectLst/>
                          <a:latin typeface="Arial" panose="020B0604020202020204" pitchFamily="34" charset="0"/>
                          <a:cs typeface="Arial" panose="020B0604020202020204" pitchFamily="34" charset="0"/>
                        </a:rPr>
                        <a:t>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7">
                  <a:txBody>
                    <a:bodyPr/>
                    <a:lstStyle/>
                    <a:p>
                      <a:pPr algn="ctr" fontAlgn="ctr"/>
                      <a:r>
                        <a:rPr lang="es-MX" sz="1400" b="1" u="none" strike="noStrike" dirty="0">
                          <a:effectLst/>
                          <a:latin typeface="Arial" panose="020B0604020202020204" pitchFamily="34" charset="0"/>
                          <a:cs typeface="Arial" panose="020B0604020202020204" pitchFamily="34" charset="0"/>
                        </a:rPr>
                        <a:t>OBSERVACIÓN</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vert="vert270" anchor="ct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 Ingresos Detallado - 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gridSpan="5">
                  <a:txBody>
                    <a:bodyPr/>
                    <a:lstStyle/>
                    <a:p>
                      <a:pPr algn="ctr" fontAlgn="ctr"/>
                      <a:r>
                        <a:rPr lang="es-MX" sz="1400" b="1" u="none" strike="noStrike" dirty="0">
                          <a:effectLst/>
                          <a:latin typeface="Arial" panose="020B0604020202020204" pitchFamily="34" charset="0"/>
                          <a:cs typeface="Arial" panose="020B0604020202020204" pitchFamily="34" charset="0"/>
                        </a:rPr>
                        <a:t>Ingreso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3">
                  <a:txBody>
                    <a:bodyPr/>
                    <a:lstStyle/>
                    <a:p>
                      <a:pPr algn="ctr" fontAlgn="ctr"/>
                      <a:r>
                        <a:rPr lang="es-MX" sz="1400" b="1" u="none" strike="noStrike" dirty="0">
                          <a:effectLst/>
                          <a:latin typeface="Arial" panose="020B0604020202020204" pitchFamily="34" charset="0"/>
                          <a:cs typeface="Arial" panose="020B0604020202020204" pitchFamily="34" charset="0"/>
                        </a:rPr>
                        <a:t>Diferencia (e)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Estimado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Ampliaciones/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b="1" u="none" strike="noStrike" dirty="0">
                          <a:effectLst/>
                          <a:latin typeface="Arial" panose="020B0604020202020204" pitchFamily="34" charset="0"/>
                          <a:cs typeface="Arial" panose="020B0604020202020204" pitchFamily="34" charset="0"/>
                        </a:rPr>
                        <a:t>Recaudado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r>
              <a:tr h="41561">
                <a:tc>
                  <a:txBody>
                    <a:bodyPr/>
                    <a:lstStyle/>
                    <a:p>
                      <a:pPr algn="ctr" fontAlgn="b"/>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ctr"/>
                      <a:r>
                        <a:rPr lang="es-MX" sz="1400" b="1" u="none" strike="noStrike" dirty="0">
                          <a:effectLst/>
                          <a:latin typeface="Arial" panose="020B0604020202020204" pitchFamily="34" charset="0"/>
                          <a:cs typeface="Arial" panose="020B0604020202020204" pitchFamily="34" charset="0"/>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c vMerge="1">
                  <a:txBody>
                    <a:bodyPr/>
                    <a:lstStyle/>
                    <a:p>
                      <a:endParaRPr lang="es-MX"/>
                    </a:p>
                  </a:txBody>
                  <a:tcPr/>
                </a:tc>
              </a:tr>
              <a:tr h="41561">
                <a:tc>
                  <a:txBody>
                    <a:bodyPr/>
                    <a:lstStyle/>
                    <a:p>
                      <a:pPr algn="ctr"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dirty="0">
                          <a:effectLst/>
                          <a:latin typeface="Arial" panose="020B0604020202020204" pitchFamily="34" charset="0"/>
                          <a:cs typeface="Arial" panose="020B0604020202020204" pitchFamily="34" charset="0"/>
                        </a:rPr>
                        <a:t>74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dirty="0">
                          <a:effectLst/>
                          <a:latin typeface="Arial" panose="020B0604020202020204" pitchFamily="34" charset="0"/>
                          <a:cs typeface="Arial" panose="020B0604020202020204" pitchFamily="34" charset="0"/>
                        </a:rPr>
                        <a:t>Datos Informativos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75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dirty="0">
                          <a:effectLst/>
                          <a:latin typeface="Arial" panose="020B0604020202020204" pitchFamily="34" charset="0"/>
                          <a:cs typeface="Arial" panose="020B0604020202020204" pitchFamily="34" charset="0"/>
                        </a:rPr>
                        <a:t>1. Ingresos Derivados de Financiamientos con Fuente de Pago de Ingresos de Libre Disposición</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ct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8110-0-01-1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auto"/>
                      <a:r>
                        <a:rPr lang="es-MX" sz="1400" u="none" strike="noStrike" dirty="0">
                          <a:effectLst/>
                          <a:latin typeface="Arial" panose="020B0604020202020204" pitchFamily="34" charset="0"/>
                          <a:cs typeface="Arial" panose="020B0604020202020204" pitchFamily="34" charset="0"/>
                        </a:rPr>
                        <a:t>Saldo 8130-0-01-1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a:effectLst/>
                          <a:latin typeface="Arial" panose="020B0604020202020204" pitchFamily="34" charset="0"/>
                          <a:cs typeface="Arial" panose="020B0604020202020204" pitchFamily="34" charset="0"/>
                        </a:rPr>
                        <a:t>∑ de  C75+ D75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8140-0-01-1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8150-0-01-1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rowSpan="2">
                  <a:txBody>
                    <a:bodyPr/>
                    <a:lstStyle/>
                    <a:p>
                      <a:pPr algn="ctr" fontAlgn="ctr"/>
                      <a:r>
                        <a:rPr lang="es-MX" sz="1400" u="none" strike="noStrike" dirty="0">
                          <a:effectLst/>
                          <a:latin typeface="Arial" panose="020B0604020202020204" pitchFamily="34" charset="0"/>
                          <a:cs typeface="Arial" panose="020B0604020202020204" pitchFamily="34" charset="0"/>
                        </a:rPr>
                        <a:t>11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124682">
                <a:tc>
                  <a:txBody>
                    <a:bodyPr/>
                    <a:lstStyle/>
                    <a:p>
                      <a:pPr algn="ctr" fontAlgn="b"/>
                      <a:r>
                        <a:rPr lang="es-MX" sz="1400" u="none" strike="noStrike" dirty="0">
                          <a:effectLst/>
                          <a:latin typeface="Arial" panose="020B0604020202020204" pitchFamily="34" charset="0"/>
                          <a:cs typeface="Arial" panose="020B0604020202020204" pitchFamily="34" charset="0"/>
                        </a:rPr>
                        <a:t>76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auto"/>
                      <a:r>
                        <a:rPr lang="es-MX" sz="1400" u="none" strike="noStrike">
                          <a:effectLst/>
                          <a:latin typeface="Arial" panose="020B0604020202020204" pitchFamily="34" charset="0"/>
                          <a:cs typeface="Arial" panose="020B0604020202020204" pitchFamily="34" charset="0"/>
                        </a:rPr>
                        <a:t>2. Ingresos Derivados de Financiamientos con Fuente de Pago de Transferencias Federales Etiquetadas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906" marR="0" marT="0" marB="0" anchor="b"/>
                </a:tc>
                <a:tc>
                  <a:txBody>
                    <a:bodyPr/>
                    <a:lstStyle/>
                    <a:p>
                      <a:pPr algn="ctr" fontAlgn="auto"/>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Débitos </a:t>
                      </a:r>
                      <a:r>
                        <a:rPr lang="es-MX" sz="1400" u="none" strike="noStrike" dirty="0">
                          <a:effectLst/>
                          <a:latin typeface="Arial" panose="020B0604020202020204" pitchFamily="34" charset="0"/>
                          <a:cs typeface="Arial" panose="020B0604020202020204" pitchFamily="34" charset="0"/>
                        </a:rPr>
                        <a:t>8110-0-01-2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ctr" fontAlgn="auto"/>
                      <a:r>
                        <a:rPr lang="es-MX" sz="1400" u="none" strike="noStrike">
                          <a:effectLst/>
                          <a:latin typeface="Arial" panose="020B0604020202020204" pitchFamily="34" charset="0"/>
                          <a:cs typeface="Arial" panose="020B0604020202020204" pitchFamily="34" charset="0"/>
                        </a:rPr>
                        <a:t>Saldo 8130-0-01-2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ctr"/>
                      <a:r>
                        <a:rPr lang="es-MX" sz="1400" u="none" strike="noStrike" dirty="0">
                          <a:effectLst/>
                          <a:latin typeface="Arial" panose="020B0604020202020204" pitchFamily="34" charset="0"/>
                          <a:cs typeface="Arial" panose="020B0604020202020204" pitchFamily="34" charset="0"/>
                        </a:rPr>
                        <a:t>∑ de  C76+ D76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8140-0-01-2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a:t>
                      </a:r>
                      <a:r>
                        <a:rPr lang="es-MX" sz="1400" u="none" strike="noStrike" dirty="0" smtClean="0">
                          <a:effectLst/>
                          <a:latin typeface="Arial" panose="020B0604020202020204" pitchFamily="34" charset="0"/>
                          <a:cs typeface="Arial" panose="020B0604020202020204" pitchFamily="34" charset="0"/>
                        </a:rPr>
                        <a:t>Créditos </a:t>
                      </a:r>
                      <a:r>
                        <a:rPr lang="es-MX" sz="1400" u="none" strike="noStrike" dirty="0">
                          <a:effectLst/>
                          <a:latin typeface="Arial" panose="020B0604020202020204" pitchFamily="34" charset="0"/>
                          <a:cs typeface="Arial" panose="020B0604020202020204" pitchFamily="34" charset="0"/>
                        </a:rPr>
                        <a:t>8150-0-01-2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vMerge="1">
                  <a:txBody>
                    <a:bodyPr/>
                    <a:lstStyle/>
                    <a:p>
                      <a:endParaRPr lang="es-MX"/>
                    </a:p>
                  </a:txBody>
                  <a:tcPr/>
                </a:tc>
              </a:tr>
              <a:tr h="83121">
                <a:tc>
                  <a:txBody>
                    <a:bodyPr/>
                    <a:lstStyle/>
                    <a:p>
                      <a:pPr algn="ctr" fontAlgn="b"/>
                      <a:r>
                        <a:rPr lang="es-MX" sz="1400" u="none" strike="noStrike">
                          <a:effectLst/>
                          <a:latin typeface="Arial" panose="020B0604020202020204" pitchFamily="34" charset="0"/>
                          <a:cs typeface="Arial" panose="020B0604020202020204" pitchFamily="34" charset="0"/>
                        </a:rPr>
                        <a:t>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a:effectLst/>
                          <a:latin typeface="Arial" panose="020B0604020202020204" pitchFamily="34" charset="0"/>
                          <a:cs typeface="Arial" panose="020B0604020202020204" pitchFamily="34" charset="0"/>
                        </a:rPr>
                        <a:t>3. Ingresos Derivados de Financiamientos (3 = 1 + 2)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C75, C76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D75, D76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D77, C77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F75, F76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ctr" fontAlgn="ctr"/>
                      <a:r>
                        <a:rPr lang="es-MX" sz="1400" u="none" strike="noStrike" dirty="0">
                          <a:effectLst/>
                          <a:latin typeface="Arial" panose="020B0604020202020204" pitchFamily="34" charset="0"/>
                          <a:cs typeface="Arial" panose="020B0604020202020204" pitchFamily="34" charset="0"/>
                        </a:rPr>
                        <a:t>∑ G75, G76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r>
                        <a:rPr lang="es-MX" sz="1400" u="none" strike="noStrike">
                          <a:effectLst/>
                          <a:latin typeface="Arial" panose="020B0604020202020204" pitchFamily="34" charset="0"/>
                          <a:cs typeface="Arial" panose="020B0604020202020204" pitchFamily="34" charset="0"/>
                        </a:rPr>
                        <a:t>78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just" fontAlgn="ctr"/>
                      <a:r>
                        <a:rPr lang="es-MX" sz="1400" u="none" strike="noStrike" dirty="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c>
                  <a:txBody>
                    <a:bodyPr/>
                    <a:lstStyle/>
                    <a:p>
                      <a:pPr algn="r" fontAlgn="ctr"/>
                      <a:r>
                        <a:rPr lang="es-MX" sz="1400" u="none" strike="noStrike">
                          <a:effectLst/>
                          <a:latin typeface="Arial" panose="020B0604020202020204" pitchFamily="34" charset="0"/>
                          <a:cs typeface="Arial" panose="020B0604020202020204" pitchFamily="34" charset="0"/>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ctr"/>
                </a:tc>
              </a:tr>
              <a:tr h="41561">
                <a:tc>
                  <a:txBody>
                    <a:bodyPr/>
                    <a:lstStyle/>
                    <a:p>
                      <a:pPr algn="ctr"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r"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bl>
          </a:graphicData>
        </a:graphic>
      </p:graphicFrame>
      <p:sp>
        <p:nvSpPr>
          <p:cNvPr id="3" name="CuadroTexto 2"/>
          <p:cNvSpPr txBox="1"/>
          <p:nvPr/>
        </p:nvSpPr>
        <p:spPr>
          <a:xfrm>
            <a:off x="736599" y="482597"/>
            <a:ext cx="1647371" cy="369332"/>
          </a:xfrm>
          <a:prstGeom prst="rect">
            <a:avLst/>
          </a:prstGeom>
          <a:solidFill>
            <a:schemeClr val="bg1"/>
          </a:solidFill>
        </p:spPr>
        <p:txBody>
          <a:bodyPr wrap="square" rtlCol="0">
            <a:spAutoFit/>
          </a:bodyPr>
          <a:lstStyle/>
          <a:p>
            <a:r>
              <a:rPr lang="es-MX" b="1" dirty="0" smtClean="0"/>
              <a:t>FORMATO 5</a:t>
            </a:r>
            <a:endParaRPr lang="es-MX" b="1" dirty="0"/>
          </a:p>
        </p:txBody>
      </p:sp>
    </p:spTree>
    <p:extLst>
      <p:ext uri="{BB962C8B-B14F-4D97-AF65-F5344CB8AC3E}">
        <p14:creationId xmlns:p14="http://schemas.microsoft.com/office/powerpoint/2010/main" val="22139860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280903064"/>
              </p:ext>
            </p:extLst>
          </p:nvPr>
        </p:nvGraphicFramePr>
        <p:xfrm>
          <a:off x="85878" y="772884"/>
          <a:ext cx="11300580" cy="5749805"/>
        </p:xfrm>
        <a:graphic>
          <a:graphicData uri="http://schemas.openxmlformats.org/drawingml/2006/table">
            <a:tbl>
              <a:tblPr>
                <a:tableStyleId>{5C22544A-7EE6-4342-B048-85BDC9FD1C3A}</a:tableStyleId>
              </a:tblPr>
              <a:tblGrid>
                <a:gridCol w="11300580"/>
              </a:tblGrid>
              <a:tr h="221146">
                <a:tc>
                  <a:txBody>
                    <a:bodyPr/>
                    <a:lstStyle/>
                    <a:p>
                      <a:pPr algn="just" fontAlgn="b"/>
                      <a:r>
                        <a:rPr lang="es-MX" sz="1400" b="1" u="none" strike="noStrike" dirty="0" smtClean="0">
                          <a:effectLst/>
                          <a:latin typeface="Arial" panose="020B0604020202020204" pitchFamily="34" charset="0"/>
                          <a:cs typeface="Arial" panose="020B0604020202020204" pitchFamily="34" charset="0"/>
                        </a:rPr>
                        <a:t>OBSERVACIONES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663439">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Este </a:t>
                      </a:r>
                      <a:r>
                        <a:rPr lang="es-MX" sz="1400" u="none" strike="noStrike" dirty="0" smtClean="0">
                          <a:effectLst/>
                          <a:latin typeface="Arial" panose="020B0604020202020204" pitchFamily="34" charset="0"/>
                          <a:cs typeface="Arial" panose="020B0604020202020204" pitchFamily="34" charset="0"/>
                        </a:rPr>
                        <a:t>formato </a:t>
                      </a:r>
                      <a:r>
                        <a:rPr lang="es-MX" sz="1400" u="none" strike="noStrike" dirty="0">
                          <a:effectLst/>
                          <a:latin typeface="Arial" panose="020B0604020202020204" pitchFamily="34" charset="0"/>
                          <a:cs typeface="Arial" panose="020B0604020202020204" pitchFamily="34" charset="0"/>
                        </a:rPr>
                        <a:t>se presenta de forma trimestral acumulando cada periodo del ejercicio, con la desagregación de la información financiera ocurrida entre el inicio y el final del periodo que se informa, así como de manera anual, en la Cuenta Pública. ( Primer </a:t>
                      </a:r>
                      <a:r>
                        <a:rPr lang="es-MX" sz="1400" u="none" strike="noStrike" dirty="0" smtClean="0">
                          <a:effectLst/>
                          <a:latin typeface="Arial" panose="020B0604020202020204" pitchFamily="34" charset="0"/>
                          <a:cs typeface="Arial" panose="020B0604020202020204" pitchFamily="34" charset="0"/>
                        </a:rPr>
                        <a:t>Trimestre </a:t>
                      </a:r>
                      <a:r>
                        <a:rPr lang="es-MX" sz="1400" u="none" strike="noStrike" dirty="0">
                          <a:effectLst/>
                          <a:latin typeface="Arial" panose="020B0604020202020204" pitchFamily="34" charset="0"/>
                          <a:cs typeface="Arial" panose="020B0604020202020204" pitchFamily="34" charset="0"/>
                        </a:rPr>
                        <a:t>Enero- Marzo, Segundo Trimestre Enero-Junio, Tercer Trimestre Enero-Septiembre, Cuarto Trimestre Enero-Diciembre)</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21146">
                <a:tc>
                  <a:txBody>
                    <a:bodyPr/>
                    <a:lstStyle/>
                    <a:p>
                      <a:pPr algn="just" fontAlgn="b"/>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1-Para los municipios será necesario desagregar la cuenta 8110-81 en dos partes: 1 Participaciones Federales y  2 Participaciones Estatales  (los Estados no requieren esta desagregación</a:t>
                      </a:r>
                      <a:r>
                        <a:rPr lang="es-MX" sz="1400" u="none" strike="noStrike" dirty="0" smtClean="0">
                          <a:effectLst/>
                          <a:latin typeface="Arial" panose="020B0604020202020204" pitchFamily="34" charset="0"/>
                          <a:cs typeface="Arial" panose="020B0604020202020204" pitchFamily="34" charset="0"/>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21146">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2- Los importes de esta fila fueron restados del rubro 6 </a:t>
                      </a:r>
                      <a:r>
                        <a:rPr lang="es-MX" sz="1400" u="none" strike="noStrike" dirty="0" smtClean="0">
                          <a:effectLst/>
                          <a:latin typeface="Arial" panose="020B0604020202020204" pitchFamily="34" charset="0"/>
                          <a:cs typeface="Arial" panose="020B0604020202020204" pitchFamily="34" charset="0"/>
                        </a:rPr>
                        <a:t>Aprovechamientos.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3- Será necesario desagregar cada uno de los tipos del rubro 9 Transferencias en dos apartados: 1-"Transferencias de Libre Disposición" y 2-"Transferencias Federales </a:t>
                      </a:r>
                      <a:r>
                        <a:rPr lang="es-MX" sz="1400" u="none" strike="noStrike" dirty="0" smtClean="0">
                          <a:effectLst/>
                          <a:latin typeface="Arial" panose="020B0604020202020204" pitchFamily="34" charset="0"/>
                          <a:cs typeface="Arial" panose="020B0604020202020204" pitchFamily="34" charset="0"/>
                        </a:rPr>
                        <a:t>Etiquetadas“.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4-  Se sugiere el uso de este tipo puesto que el CRI no </a:t>
                      </a:r>
                      <a:r>
                        <a:rPr lang="es-MX" sz="1400" u="none" strike="noStrike" dirty="0" smtClean="0">
                          <a:effectLst/>
                          <a:latin typeface="Arial" panose="020B0604020202020204" pitchFamily="34" charset="0"/>
                          <a:cs typeface="Arial" panose="020B0604020202020204" pitchFamily="34" charset="0"/>
                        </a:rPr>
                        <a:t>prevé ingresos </a:t>
                      </a:r>
                      <a:r>
                        <a:rPr lang="es-MX" sz="1400" u="none" strike="noStrike" dirty="0">
                          <a:effectLst/>
                          <a:latin typeface="Arial" panose="020B0604020202020204" pitchFamily="34" charset="0"/>
                          <a:cs typeface="Arial" panose="020B0604020202020204" pitchFamily="34" charset="0"/>
                        </a:rPr>
                        <a:t>por Convenios Locales. Deberá hacerse la clasificación correspondiente.</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5- La cuenta 8110-81-2 es de uso exclusivo de municipios y corresponde a participaciones de origen  Estatal, esta desagregación deberán hacerla en el ejercicio 2016 o 2017.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21146">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6- Este </a:t>
                      </a:r>
                      <a:r>
                        <a:rPr lang="es-MX" sz="1400" u="none" strike="noStrike" dirty="0" smtClean="0">
                          <a:effectLst/>
                          <a:latin typeface="Arial" panose="020B0604020202020204" pitchFamily="34" charset="0"/>
                          <a:cs typeface="Arial" panose="020B0604020202020204" pitchFamily="34" charset="0"/>
                        </a:rPr>
                        <a:t>renglón </a:t>
                      </a:r>
                      <a:r>
                        <a:rPr lang="es-MX" sz="1400" u="none" strike="noStrike" dirty="0">
                          <a:effectLst/>
                          <a:latin typeface="Arial" panose="020B0604020202020204" pitchFamily="34" charset="0"/>
                          <a:cs typeface="Arial" panose="020B0604020202020204" pitchFamily="34" charset="0"/>
                        </a:rPr>
                        <a:t>no tiene cabida dentro del CRI, se recomienda simplemente poner 0 en cada </a:t>
                      </a:r>
                      <a:r>
                        <a:rPr lang="es-MX" sz="1400" u="none" strike="noStrike" dirty="0" smtClean="0">
                          <a:effectLst/>
                          <a:latin typeface="Arial" panose="020B0604020202020204" pitchFamily="34" charset="0"/>
                          <a:cs typeface="Arial" panose="020B0604020202020204" pitchFamily="34" charset="0"/>
                        </a:rPr>
                        <a:t>celda.</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7-  Se restan los fondo distintos de Aportaciones que se desagregaron en este tipo, que se reportan en la literal C  de ingresos de Transferencias Etiquetadas.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663439">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8- Se sugiere desagregar el tipo convenios en dos apartados "83-1 Convenios de Reasignación de Gasto" y "83-2 Fondos Distintos de </a:t>
                      </a:r>
                      <a:r>
                        <a:rPr lang="es-MX" sz="1400" u="none" strike="noStrike" dirty="0" smtClean="0">
                          <a:effectLst/>
                          <a:latin typeface="Arial" panose="020B0604020202020204" pitchFamily="34" charset="0"/>
                          <a:cs typeface="Arial" panose="020B0604020202020204" pitchFamily="34" charset="0"/>
                        </a:rPr>
                        <a:t>Aportaciones</a:t>
                      </a:r>
                      <a:r>
                        <a:rPr lang="es-MX" sz="1400" u="none" strike="noStrike" dirty="0">
                          <a:effectLst/>
                          <a:latin typeface="Arial" panose="020B0604020202020204" pitchFamily="34" charset="0"/>
                          <a:cs typeface="Arial" panose="020B0604020202020204" pitchFamily="34" charset="0"/>
                        </a:rPr>
                        <a:t>". Para dar cabida a la información que pide el Formato. Se hace la siguiente </a:t>
                      </a:r>
                      <a:r>
                        <a:rPr lang="es-MX" sz="1400" u="none" strike="noStrike" dirty="0" smtClean="0">
                          <a:effectLst/>
                          <a:latin typeface="Arial" panose="020B0604020202020204" pitchFamily="34" charset="0"/>
                          <a:cs typeface="Arial" panose="020B0604020202020204" pitchFamily="34" charset="0"/>
                        </a:rPr>
                        <a:t>desagregación  </a:t>
                      </a:r>
                      <a:r>
                        <a:rPr lang="es-MX" sz="1400" u="none" strike="noStrike" dirty="0">
                          <a:effectLst/>
                          <a:latin typeface="Arial" panose="020B0604020202020204" pitchFamily="34" charset="0"/>
                          <a:cs typeface="Arial" panose="020B0604020202020204" pitchFamily="34" charset="0"/>
                        </a:rPr>
                        <a:t>"83-2-1  Fondo para Entidades Federativas y Municipios Productores de Hidrocarburos"  y  "83-2-2 Fondo Minero"</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21146">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9- Este rubro agrupa Transferencias, Subsidios y Subvenciones y Pensiones y Jubilaciones, Federales Etiquetadas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42293">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10- El formato </a:t>
                      </a:r>
                      <a:r>
                        <a:rPr lang="es-MX" sz="1400" u="none" strike="noStrike" dirty="0" smtClean="0">
                          <a:effectLst/>
                          <a:latin typeface="Arial" panose="020B0604020202020204" pitchFamily="34" charset="0"/>
                          <a:cs typeface="Arial" panose="020B0604020202020204" pitchFamily="34" charset="0"/>
                        </a:rPr>
                        <a:t>prevé </a:t>
                      </a:r>
                      <a:r>
                        <a:rPr lang="es-MX" sz="1400" u="none" strike="noStrike" dirty="0">
                          <a:effectLst/>
                          <a:latin typeface="Arial" panose="020B0604020202020204" pitchFamily="34" charset="0"/>
                          <a:cs typeface="Arial" panose="020B0604020202020204" pitchFamily="34" charset="0"/>
                        </a:rPr>
                        <a:t>otras Transferencias Federales Etiquetadas distintas a las tratadas en la </a:t>
                      </a:r>
                      <a:r>
                        <a:rPr lang="es-MX" sz="1400" u="none" strike="noStrike" dirty="0" smtClean="0">
                          <a:effectLst/>
                          <a:latin typeface="Arial" panose="020B0604020202020204" pitchFamily="34" charset="0"/>
                          <a:cs typeface="Arial" panose="020B0604020202020204" pitchFamily="34" charset="0"/>
                        </a:rPr>
                        <a:t>observación </a:t>
                      </a:r>
                      <a:r>
                        <a:rPr lang="es-MX" sz="1400" u="none" strike="noStrike" dirty="0">
                          <a:effectLst/>
                          <a:latin typeface="Arial" panose="020B0604020202020204" pitchFamily="34" charset="0"/>
                          <a:cs typeface="Arial" panose="020B0604020202020204" pitchFamily="34" charset="0"/>
                        </a:rPr>
                        <a:t>9, de ser necesario cada ente deberá </a:t>
                      </a:r>
                      <a:r>
                        <a:rPr lang="es-MX" sz="1400" u="none" strike="noStrike" dirty="0" smtClean="0">
                          <a:effectLst/>
                          <a:latin typeface="Arial" panose="020B0604020202020204" pitchFamily="34" charset="0"/>
                          <a:cs typeface="Arial" panose="020B0604020202020204" pitchFamily="34" charset="0"/>
                        </a:rPr>
                        <a:t>aperturarla.</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663439">
                <a:tc>
                  <a:txBody>
                    <a:bodyPr/>
                    <a:lstStyle/>
                    <a:p>
                      <a:pPr marL="355600" indent="0" algn="just" fontAlgn="auto"/>
                      <a:r>
                        <a:rPr lang="es-MX" sz="1400" u="none" strike="noStrike" dirty="0">
                          <a:effectLst/>
                          <a:latin typeface="Arial" panose="020B0604020202020204" pitchFamily="34" charset="0"/>
                          <a:cs typeface="Arial" panose="020B0604020202020204" pitchFamily="34" charset="0"/>
                        </a:rPr>
                        <a:t>11.para que la información la proporcione el sistema se sugiere desagregar la cuenta  8110-0-01 en: 8110-0-01-1 Fuente de Pago Ingresos de Libre Disposición y en   y 8110-0-01-2 Fuente de Pago Trasferencias Federales Etiquetadas;  En caso contrario esta información </a:t>
                      </a:r>
                      <a:r>
                        <a:rPr lang="es-MX" sz="1400" u="none" strike="noStrike" dirty="0" smtClean="0">
                          <a:effectLst/>
                          <a:latin typeface="Arial" panose="020B0604020202020204" pitchFamily="34" charset="0"/>
                          <a:cs typeface="Arial" panose="020B0604020202020204" pitchFamily="34" charset="0"/>
                        </a:rPr>
                        <a:t>deberá </a:t>
                      </a:r>
                      <a:r>
                        <a:rPr lang="es-MX" sz="1400" u="none" strike="noStrike" dirty="0">
                          <a:effectLst/>
                          <a:latin typeface="Arial" panose="020B0604020202020204" pitchFamily="34" charset="0"/>
                          <a:cs typeface="Arial" panose="020B0604020202020204" pitchFamily="34" charset="0"/>
                        </a:rPr>
                        <a:t>llenarse de manera manual.</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bl>
          </a:graphicData>
        </a:graphic>
      </p:graphicFrame>
    </p:spTree>
    <p:extLst>
      <p:ext uri="{BB962C8B-B14F-4D97-AF65-F5344CB8AC3E}">
        <p14:creationId xmlns:p14="http://schemas.microsoft.com/office/powerpoint/2010/main" val="7166183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9315" y="1088963"/>
            <a:ext cx="11506200" cy="3662541"/>
          </a:xfrm>
          <a:prstGeom prst="rect">
            <a:avLst/>
          </a:prstGeom>
        </p:spPr>
        <p:txBody>
          <a:bodyPr wrap="square">
            <a:spAutoFit/>
          </a:bodyPr>
          <a:lstStyle/>
          <a:p>
            <a:pPr algn="ctr" fontAlgn="ctr"/>
            <a:r>
              <a:rPr lang="es-MX" sz="4800" dirty="0" smtClean="0">
                <a:latin typeface="Cambria" panose="02040503050406030204" pitchFamily="18" charset="0"/>
                <a:cs typeface="Arial" panose="020B0604020202020204" pitchFamily="34" charset="0"/>
              </a:rPr>
              <a:t>Formato 6</a:t>
            </a:r>
          </a:p>
          <a:p>
            <a:pPr algn="ctr" fontAlgn="ctr"/>
            <a:r>
              <a:rPr lang="es-MX" sz="4800" dirty="0" smtClean="0">
                <a:latin typeface="Cambria" panose="02040503050406030204" pitchFamily="18" charset="0"/>
                <a:cs typeface="Arial" panose="020B0604020202020204" pitchFamily="34" charset="0"/>
              </a:rPr>
              <a:t>Estado </a:t>
            </a:r>
            <a:r>
              <a:rPr lang="es-MX" sz="4800" dirty="0">
                <a:latin typeface="Cambria" panose="02040503050406030204" pitchFamily="18" charset="0"/>
                <a:cs typeface="Arial" panose="020B0604020202020204" pitchFamily="34" charset="0"/>
              </a:rPr>
              <a:t>Analítico del Ejercicio del Presupuesto de Egresos </a:t>
            </a:r>
            <a:r>
              <a:rPr lang="es-MX" sz="4800" dirty="0" smtClean="0">
                <a:latin typeface="Cambria" panose="02040503050406030204" pitchFamily="18" charset="0"/>
                <a:cs typeface="Arial" panose="020B0604020202020204" pitchFamily="34" charset="0"/>
              </a:rPr>
              <a:t>Detallado.</a:t>
            </a:r>
          </a:p>
          <a:p>
            <a:pPr lvl="2" algn="ctr" fontAlgn="ctr"/>
            <a:endParaRPr lang="es-MX" sz="4800" dirty="0" smtClean="0">
              <a:latin typeface="Cambria" panose="02040503050406030204" pitchFamily="18" charset="0"/>
              <a:cs typeface="Arial" panose="020B0604020202020204" pitchFamily="34" charset="0"/>
            </a:endParaRPr>
          </a:p>
          <a:p>
            <a:pPr marL="1828800" lvl="2" indent="-914400" fontAlgn="ctr">
              <a:buFont typeface="+mj-lt"/>
              <a:buAutoNum type="alphaLcParenR"/>
            </a:pPr>
            <a:r>
              <a:rPr lang="es-MX" sz="4000" dirty="0" smtClean="0">
                <a:solidFill>
                  <a:srgbClr val="000000"/>
                </a:solidFill>
                <a:latin typeface="Cambria" panose="02040503050406030204" pitchFamily="18" charset="0"/>
                <a:cs typeface="Arial" panose="020B0604020202020204" pitchFamily="34" charset="0"/>
              </a:rPr>
              <a:t>Clasificación </a:t>
            </a:r>
            <a:r>
              <a:rPr lang="es-MX" sz="4000" dirty="0">
                <a:solidFill>
                  <a:srgbClr val="000000"/>
                </a:solidFill>
                <a:latin typeface="Cambria" panose="02040503050406030204" pitchFamily="18" charset="0"/>
                <a:cs typeface="Arial" panose="020B0604020202020204" pitchFamily="34" charset="0"/>
              </a:rPr>
              <a:t>por Objeto del </a:t>
            </a:r>
            <a:r>
              <a:rPr lang="es-MX" sz="4000" dirty="0" smtClean="0">
                <a:solidFill>
                  <a:srgbClr val="000000"/>
                </a:solidFill>
                <a:latin typeface="Cambria" panose="02040503050406030204" pitchFamily="18" charset="0"/>
                <a:cs typeface="Arial" panose="020B0604020202020204" pitchFamily="34" charset="0"/>
              </a:rPr>
              <a:t>Gasto</a:t>
            </a:r>
          </a:p>
        </p:txBody>
      </p:sp>
    </p:spTree>
    <p:extLst>
      <p:ext uri="{BB962C8B-B14F-4D97-AF65-F5344CB8AC3E}">
        <p14:creationId xmlns:p14="http://schemas.microsoft.com/office/powerpoint/2010/main" val="1081997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702865166"/>
              </p:ext>
            </p:extLst>
          </p:nvPr>
        </p:nvGraphicFramePr>
        <p:xfrm>
          <a:off x="262049" y="791009"/>
          <a:ext cx="11728183" cy="5911399"/>
        </p:xfrm>
        <a:graphic>
          <a:graphicData uri="http://schemas.openxmlformats.org/drawingml/2006/table">
            <a:tbl>
              <a:tblPr>
                <a:tableStyleId>{5C22544A-7EE6-4342-B048-85BDC9FD1C3A}</a:tableStyleId>
              </a:tblPr>
              <a:tblGrid>
                <a:gridCol w="2258410"/>
                <a:gridCol w="4330875"/>
                <a:gridCol w="5138898"/>
              </a:tblGrid>
              <a:tr h="430017">
                <a:tc gridSpan="3">
                  <a:txBody>
                    <a:bodyPr/>
                    <a:lstStyle/>
                    <a:p>
                      <a:pPr algn="l" rtl="0" fontAlgn="ctr"/>
                      <a:r>
                        <a:rPr lang="es-MX" sz="2400" u="none" strike="noStrike" dirty="0">
                          <a:solidFill>
                            <a:srgbClr val="FF0000"/>
                          </a:solidFill>
                          <a:effectLst/>
                        </a:rPr>
                        <a:t>1. No etiquetado </a:t>
                      </a:r>
                      <a:r>
                        <a:rPr lang="es-MX" sz="2400" u="none" strike="noStrike" dirty="0" smtClean="0">
                          <a:solidFill>
                            <a:srgbClr val="FF0000"/>
                          </a:solidFill>
                          <a:effectLst/>
                        </a:rPr>
                        <a:t>       </a:t>
                      </a:r>
                      <a:r>
                        <a:rPr lang="es-MX" sz="1800" b="1" dirty="0" smtClean="0">
                          <a:latin typeface="Cambria" panose="02040503050406030204" pitchFamily="18" charset="0"/>
                        </a:rPr>
                        <a:t>Son los recursos que provienen de Ingresos de libre disposición y financiamientos</a:t>
                      </a:r>
                      <a:endParaRPr lang="es-MX" sz="1800" b="1" i="0" u="none" strike="noStrike" dirty="0">
                        <a:solidFill>
                          <a:srgbClr val="FF0000"/>
                        </a:solidFill>
                        <a:effectLst/>
                        <a:latin typeface="Cambria" panose="02040503050406030204" pitchFamily="18" charset="0"/>
                      </a:endParaRPr>
                    </a:p>
                  </a:txBody>
                  <a:tcPr marL="7932" marR="7932" marT="7932" marB="0" anchor="ctr">
                    <a:noFill/>
                  </a:tcPr>
                </a:tc>
                <a:tc hMerge="1">
                  <a:txBody>
                    <a:bodyPr/>
                    <a:lstStyle/>
                    <a:p>
                      <a:endParaRPr lang="es-MX"/>
                    </a:p>
                  </a:txBody>
                  <a:tcPr/>
                </a:tc>
                <a:tc hMerge="1">
                  <a:txBody>
                    <a:bodyPr/>
                    <a:lstStyle/>
                    <a:p>
                      <a:pPr algn="l" fontAlgn="b"/>
                      <a:endParaRPr lang="es-MX" sz="1000" b="0" i="0" u="none" strike="noStrike" dirty="0">
                        <a:solidFill>
                          <a:srgbClr val="000000"/>
                        </a:solidFill>
                        <a:effectLst/>
                        <a:latin typeface="Calibri" panose="020F0502020204030204" pitchFamily="34" charset="0"/>
                      </a:endParaRPr>
                    </a:p>
                  </a:txBody>
                  <a:tcPr marL="7932" marR="7932" marT="7932" marB="0" anchor="b">
                    <a:noFill/>
                  </a:tcPr>
                </a:tc>
              </a:tr>
              <a:tr h="307569">
                <a:tc rowSpan="6">
                  <a:txBody>
                    <a:bodyPr/>
                    <a:lstStyle/>
                    <a:p>
                      <a:pPr algn="ctr" rtl="0" fontAlgn="ctr"/>
                      <a:r>
                        <a:rPr lang="es-MX" sz="1600" b="1" u="none" strike="noStrike" dirty="0">
                          <a:effectLst/>
                        </a:rPr>
                        <a:t>11. Recursos fiscales</a:t>
                      </a:r>
                      <a:endParaRPr lang="es-MX" sz="1600" b="1" i="0" u="none" strike="noStrike" dirty="0">
                        <a:solidFill>
                          <a:srgbClr val="000000"/>
                        </a:solidFill>
                        <a:effectLst/>
                        <a:latin typeface="Cambria" panose="02040503050406030204" pitchFamily="18" charset="0"/>
                      </a:endParaRPr>
                    </a:p>
                  </a:txBody>
                  <a:tcPr marL="7932"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Impuestos</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a:effectLst/>
                        </a:rPr>
                        <a:t>Transferencias a PE, PL, PJ OA y Paraestatales. </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307569">
                <a:tc vMerge="1">
                  <a:txBody>
                    <a:bodyPr/>
                    <a:lstStyle/>
                    <a:p>
                      <a:endParaRPr lang="es-MX"/>
                    </a:p>
                  </a:txBody>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Contribuciones de mejoras</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a:effectLst/>
                        </a:rPr>
                        <a:t>Subsidios y Subvenciones</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307569">
                <a:tc vMerge="1">
                  <a:txBody>
                    <a:bodyPr/>
                    <a:lstStyle/>
                    <a:p>
                      <a:endParaRPr lang="es-MX"/>
                    </a:p>
                  </a:txBody>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Derechos</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Pensiones y jubilaciones</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307569">
                <a:tc vMerge="1">
                  <a:txBody>
                    <a:bodyPr/>
                    <a:lstStyle/>
                    <a:p>
                      <a:endParaRPr lang="es-MX"/>
                    </a:p>
                  </a:txBody>
                  <a:tcPr/>
                </a:tc>
                <a:tc>
                  <a:txBody>
                    <a:bodyPr/>
                    <a:lstStyle/>
                    <a:p>
                      <a:pPr algn="l" fontAlgn="ctr">
                        <a:buClr>
                          <a:srgbClr val="000000"/>
                        </a:buClr>
                        <a:buSzPts val="1600"/>
                        <a:buFont typeface="Wingdings" panose="05000000000000000000" pitchFamily="2" charset="2"/>
                        <a:buChar char="v"/>
                      </a:pPr>
                      <a:r>
                        <a:rPr lang="es-MX" sz="1400" u="none" strike="noStrike">
                          <a:effectLst/>
                        </a:rPr>
                        <a:t>Productos</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Transferencias del Fondo Mexicano del Petróleo</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307569">
                <a:tc vMerge="1">
                  <a:txBody>
                    <a:bodyPr/>
                    <a:lstStyle/>
                    <a:p>
                      <a:endParaRPr lang="es-MX"/>
                    </a:p>
                  </a:txBody>
                  <a:tcPr/>
                </a:tc>
                <a:tc>
                  <a:txBody>
                    <a:bodyPr/>
                    <a:lstStyle/>
                    <a:p>
                      <a:pPr algn="l" fontAlgn="ctr">
                        <a:buClr>
                          <a:srgbClr val="000000"/>
                        </a:buClr>
                        <a:buSzPts val="1600"/>
                        <a:buFont typeface="Wingdings" panose="05000000000000000000" pitchFamily="2" charset="2"/>
                        <a:buChar char="v"/>
                      </a:pPr>
                      <a:r>
                        <a:rPr lang="es-MX" sz="1400" u="none" strike="noStrike">
                          <a:effectLst/>
                        </a:rPr>
                        <a:t>Aprovechamientos</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buClr>
                          <a:srgbClr val="000000"/>
                        </a:buClr>
                        <a:buSzPts val="1600"/>
                        <a:buFont typeface="Wingdings" panose="05000000000000000000" pitchFamily="2" charset="2"/>
                        <a:buChar char="v"/>
                      </a:pPr>
                      <a:r>
                        <a:rPr lang="es-MX" sz="1400" u="none" strike="noStrike" dirty="0">
                          <a:effectLst/>
                        </a:rPr>
                        <a:t>Ingresos diversos y no inherentes a la operación de </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307569">
                <a:tc vMerge="1">
                  <a:txBody>
                    <a:bodyPr/>
                    <a:lstStyle/>
                    <a:p>
                      <a:endParaRPr lang="es-MX"/>
                    </a:p>
                  </a:txBody>
                  <a:tcPr/>
                </a:tc>
                <a:tc>
                  <a:txBody>
                    <a:bodyPr/>
                    <a:lstStyle/>
                    <a:p>
                      <a:pPr algn="l" fontAlgn="ctr">
                        <a:buClr>
                          <a:srgbClr val="000000"/>
                        </a:buClr>
                        <a:buSzPts val="1600"/>
                        <a:buFont typeface="Wingdings" panose="05000000000000000000" pitchFamily="2" charset="2"/>
                        <a:buChar char="v"/>
                      </a:pPr>
                      <a:r>
                        <a:rPr lang="es-MX" sz="1400" u="none" strike="noStrike">
                          <a:effectLst/>
                        </a:rPr>
                        <a:t>Cuotas y aportaciones de seguridad social</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ctr"/>
                      <a:r>
                        <a:rPr lang="es-MX" sz="1400" u="none" strike="noStrike" dirty="0">
                          <a:effectLst/>
                        </a:rPr>
                        <a:t>          los poderes y órganos autónomos.</a:t>
                      </a:r>
                      <a:endParaRPr lang="es-MX" sz="1400" b="0" i="0" u="none" strike="noStrike" dirty="0">
                        <a:solidFill>
                          <a:srgbClr val="000000"/>
                        </a:solidFill>
                        <a:effectLst/>
                        <a:latin typeface="Calibri" panose="020F0502020204030204" pitchFamily="34" charset="0"/>
                      </a:endParaRPr>
                    </a:p>
                  </a:txBody>
                  <a:tcPr marL="7932" marR="7932" marT="7932" marB="0" anchor="ctr">
                    <a:solidFill>
                      <a:schemeClr val="accent6">
                        <a:lumMod val="60000"/>
                        <a:lumOff val="40000"/>
                      </a:schemeClr>
                    </a:solidFill>
                  </a:tcPr>
                </a:tc>
              </a:tr>
              <a:tr h="573396">
                <a:tc>
                  <a:txBody>
                    <a:bodyPr/>
                    <a:lstStyle/>
                    <a:p>
                      <a:pPr algn="ctr" rtl="0" fontAlgn="ctr"/>
                      <a:r>
                        <a:rPr lang="es-MX" sz="1600" b="1" u="none" strike="noStrike">
                          <a:effectLst/>
                        </a:rPr>
                        <a:t>12. Financiamientos internos</a:t>
                      </a:r>
                      <a:endParaRPr lang="es-MX" sz="1600" b="1" i="0" u="none" strike="noStrike">
                        <a:solidFill>
                          <a:srgbClr val="000000"/>
                        </a:solidFill>
                        <a:effectLst/>
                        <a:latin typeface="Cambria" panose="02040503050406030204" pitchFamily="18" charset="0"/>
                      </a:endParaRPr>
                    </a:p>
                  </a:txBody>
                  <a:tcPr marL="7932" marR="7932" marT="7932" marB="0" anchor="ctr">
                    <a:solidFill>
                      <a:schemeClr val="accent6">
                        <a:lumMod val="40000"/>
                        <a:lumOff val="60000"/>
                      </a:schemeClr>
                    </a:solidFill>
                  </a:tcPr>
                </a:tc>
                <a:tc gridSpan="2">
                  <a:txBody>
                    <a:bodyPr/>
                    <a:lstStyle/>
                    <a:p>
                      <a:pPr algn="ctr" rtl="0" fontAlgn="ctr">
                        <a:buClr>
                          <a:srgbClr val="000000"/>
                        </a:buClr>
                        <a:buSzPts val="1600"/>
                        <a:buFont typeface="Wingdings" panose="05000000000000000000" pitchFamily="2" charset="2"/>
                        <a:buChar char="v"/>
                      </a:pPr>
                      <a:r>
                        <a:rPr lang="es-MX" sz="1400" u="none" strike="noStrike" dirty="0">
                          <a:effectLst/>
                        </a:rPr>
                        <a:t>Obligaciones contraídas en el país, con acreedores nacionales y pagaderos en el interior del país en moneda nacional.</a:t>
                      </a:r>
                      <a:endParaRPr lang="es-MX" sz="1400" b="0" i="0" u="none" strike="noStrike" dirty="0">
                        <a:solidFill>
                          <a:srgbClr val="000000"/>
                        </a:solidFill>
                        <a:effectLst/>
                        <a:latin typeface="Wingdings" panose="05000000000000000000" pitchFamily="2" charset="2"/>
                      </a:endParaRPr>
                    </a:p>
                  </a:txBody>
                  <a:tcPr marL="7932" marR="7932" marT="7932" marB="0" anchor="ctr">
                    <a:solidFill>
                      <a:schemeClr val="accent6">
                        <a:lumMod val="40000"/>
                        <a:lumOff val="60000"/>
                      </a:schemeClr>
                    </a:solidFill>
                  </a:tcPr>
                </a:tc>
                <a:tc hMerge="1">
                  <a:txBody>
                    <a:bodyPr/>
                    <a:lstStyle/>
                    <a:p>
                      <a:endParaRPr lang="es-MX"/>
                    </a:p>
                  </a:txBody>
                  <a:tcPr/>
                </a:tc>
              </a:tr>
              <a:tr h="573396">
                <a:tc>
                  <a:txBody>
                    <a:bodyPr/>
                    <a:lstStyle/>
                    <a:p>
                      <a:pPr algn="ctr" rtl="0" fontAlgn="ctr"/>
                      <a:r>
                        <a:rPr lang="es-MX" sz="1600" b="1" u="none" strike="noStrike" dirty="0">
                          <a:effectLst/>
                        </a:rPr>
                        <a:t>13. Financiamientos externos</a:t>
                      </a:r>
                      <a:endParaRPr lang="es-MX" sz="1600" b="1" i="0" u="none" strike="noStrike" dirty="0">
                        <a:solidFill>
                          <a:srgbClr val="000000"/>
                        </a:solidFill>
                        <a:effectLst/>
                        <a:latin typeface="Cambria" panose="02040503050406030204" pitchFamily="18" charset="0"/>
                      </a:endParaRPr>
                    </a:p>
                  </a:txBody>
                  <a:tcPr marL="7932" marR="7932" marT="7932" marB="0" anchor="ctr">
                    <a:solidFill>
                      <a:schemeClr val="accent6">
                        <a:lumMod val="60000"/>
                        <a:lumOff val="40000"/>
                      </a:schemeClr>
                    </a:solidFill>
                  </a:tcPr>
                </a:tc>
                <a:tc gridSpan="2">
                  <a:txBody>
                    <a:bodyPr/>
                    <a:lstStyle/>
                    <a:p>
                      <a:pPr algn="ctr" rtl="0" fontAlgn="ctr">
                        <a:buClr>
                          <a:srgbClr val="000000"/>
                        </a:buClr>
                        <a:buSzPts val="1600"/>
                        <a:buFont typeface="Wingdings" panose="05000000000000000000" pitchFamily="2" charset="2"/>
                        <a:buChar char="v"/>
                      </a:pPr>
                      <a:r>
                        <a:rPr lang="es-MX" sz="1400" u="none" strike="noStrike" dirty="0">
                          <a:effectLst/>
                        </a:rPr>
                        <a:t>Obligaciones contraídas por el Poder Ejecutivo Federal con acreedores extranjeros y pagaderos en el exterior del país en moneda extranjera.</a:t>
                      </a:r>
                      <a:endParaRPr lang="es-MX" sz="1400" b="0" i="0" u="none" strike="noStrike" dirty="0">
                        <a:solidFill>
                          <a:srgbClr val="000000"/>
                        </a:solidFill>
                        <a:effectLst/>
                        <a:latin typeface="Wingdings" panose="05000000000000000000" pitchFamily="2" charset="2"/>
                      </a:endParaRPr>
                    </a:p>
                  </a:txBody>
                  <a:tcPr marL="7932" marR="7932" marT="7932" marB="0" anchor="ctr">
                    <a:solidFill>
                      <a:schemeClr val="accent6">
                        <a:lumMod val="60000"/>
                        <a:lumOff val="40000"/>
                      </a:schemeClr>
                    </a:solidFill>
                  </a:tcPr>
                </a:tc>
                <a:tc hMerge="1">
                  <a:txBody>
                    <a:bodyPr/>
                    <a:lstStyle/>
                    <a:p>
                      <a:endParaRPr lang="es-MX"/>
                    </a:p>
                  </a:txBody>
                  <a:tcPr/>
                </a:tc>
              </a:tr>
              <a:tr h="854602">
                <a:tc>
                  <a:txBody>
                    <a:bodyPr/>
                    <a:lstStyle/>
                    <a:p>
                      <a:pPr algn="ctr" rtl="0" fontAlgn="ctr"/>
                      <a:r>
                        <a:rPr lang="es-MX" sz="1600" b="1" u="none" strike="noStrike">
                          <a:effectLst/>
                        </a:rPr>
                        <a:t>14. Ingresos propios</a:t>
                      </a:r>
                      <a:endParaRPr lang="es-MX" sz="1600" b="1" i="0" u="none" strike="noStrike">
                        <a:solidFill>
                          <a:srgbClr val="000000"/>
                        </a:solidFill>
                        <a:effectLst/>
                        <a:latin typeface="Cambria" panose="02040503050406030204" pitchFamily="18" charset="0"/>
                      </a:endParaRPr>
                    </a:p>
                  </a:txBody>
                  <a:tcPr marL="7932" marR="7932" marT="7932" marB="0" anchor="ctr">
                    <a:solidFill>
                      <a:schemeClr val="accent6">
                        <a:lumMod val="40000"/>
                        <a:lumOff val="60000"/>
                      </a:schemeClr>
                    </a:solidFill>
                  </a:tcPr>
                </a:tc>
                <a:tc gridSpan="2">
                  <a:txBody>
                    <a:bodyPr/>
                    <a:lstStyle/>
                    <a:p>
                      <a:pPr algn="ctr" rtl="0" fontAlgn="ctr">
                        <a:buClr>
                          <a:srgbClr val="000000"/>
                        </a:buClr>
                        <a:buSzPts val="1600"/>
                        <a:buFont typeface="Wingdings" panose="05000000000000000000" pitchFamily="2" charset="2"/>
                        <a:buChar char="v"/>
                      </a:pPr>
                      <a:r>
                        <a:rPr lang="es-MX" sz="1400" u="none" strike="noStrike" dirty="0">
                          <a:effectLst/>
                        </a:rPr>
                        <a:t>Obtienen las entidades de la administración pública paraestatal y paramunicipal como pueden ser los ingresos por venta de bienes y servicios, ingresos diversos y no inherentes a la operación, en términos de las disposiciones legales aplicables.</a:t>
                      </a:r>
                      <a:endParaRPr lang="es-MX" sz="1400" b="0" i="0" u="none" strike="noStrike" dirty="0">
                        <a:solidFill>
                          <a:srgbClr val="000000"/>
                        </a:solidFill>
                        <a:effectLst/>
                        <a:latin typeface="Wingdings" panose="05000000000000000000" pitchFamily="2" charset="2"/>
                      </a:endParaRPr>
                    </a:p>
                  </a:txBody>
                  <a:tcPr marL="7932" marR="7932" marT="7932" marB="0" anchor="ctr">
                    <a:solidFill>
                      <a:schemeClr val="accent6">
                        <a:lumMod val="40000"/>
                        <a:lumOff val="60000"/>
                      </a:schemeClr>
                    </a:solidFill>
                  </a:tcPr>
                </a:tc>
                <a:tc hMerge="1">
                  <a:txBody>
                    <a:bodyPr/>
                    <a:lstStyle/>
                    <a:p>
                      <a:endParaRPr lang="es-MX"/>
                    </a:p>
                  </a:txBody>
                  <a:tcPr/>
                </a:tc>
              </a:tr>
              <a:tr h="296585">
                <a:tc rowSpan="2">
                  <a:txBody>
                    <a:bodyPr/>
                    <a:lstStyle/>
                    <a:p>
                      <a:pPr algn="ctr" rtl="0" fontAlgn="ctr"/>
                      <a:r>
                        <a:rPr lang="es-MX" sz="1600" b="1" u="none" strike="noStrike" dirty="0">
                          <a:effectLst/>
                        </a:rPr>
                        <a:t>15. Recursos federales</a:t>
                      </a:r>
                      <a:endParaRPr lang="es-MX" sz="1600" b="1" i="0" u="none" strike="noStrike" dirty="0">
                        <a:solidFill>
                          <a:srgbClr val="000000"/>
                        </a:solidFill>
                        <a:effectLst/>
                        <a:latin typeface="Cambria" panose="02040503050406030204" pitchFamily="18" charset="0"/>
                      </a:endParaRPr>
                    </a:p>
                  </a:txBody>
                  <a:tcPr marL="7932" marR="7932" marT="7932" marB="0" anchor="ctr">
                    <a:solidFill>
                      <a:schemeClr val="accent6">
                        <a:lumMod val="60000"/>
                        <a:lumOff val="40000"/>
                      </a:schemeClr>
                    </a:solidFill>
                  </a:tcPr>
                </a:tc>
                <a:tc>
                  <a:txBody>
                    <a:bodyPr/>
                    <a:lstStyle/>
                    <a:p>
                      <a:pPr algn="l" rtl="0" fontAlgn="ctr">
                        <a:buClr>
                          <a:srgbClr val="000000"/>
                        </a:buClr>
                        <a:buSzPts val="1600"/>
                        <a:buFont typeface="Wingdings" panose="05000000000000000000" pitchFamily="2" charset="2"/>
                        <a:buChar char="v"/>
                      </a:pPr>
                      <a:r>
                        <a:rPr lang="es-MX" sz="1400" u="none" strike="noStrike">
                          <a:effectLst/>
                        </a:rPr>
                        <a:t>Participaciones</a:t>
                      </a:r>
                      <a:endParaRPr lang="es-MX" sz="1400" b="0" i="0" u="none" strike="noStrike">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rtl="0" fontAlgn="ctr">
                        <a:buClr>
                          <a:srgbClr val="000000"/>
                        </a:buClr>
                        <a:buSzPts val="1600"/>
                        <a:buFont typeface="Wingdings" panose="05000000000000000000" pitchFamily="2" charset="2"/>
                        <a:buChar char="v"/>
                      </a:pPr>
                      <a:r>
                        <a:rPr lang="es-MX" sz="1400" u="none" strike="noStrike" dirty="0">
                          <a:effectLst/>
                        </a:rPr>
                        <a:t>Incentivos derivados de la colaboración fiscal.</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r>
              <a:tr h="296585">
                <a:tc vMerge="1">
                  <a:txBody>
                    <a:bodyPr/>
                    <a:lstStyle/>
                    <a:p>
                      <a:endParaRPr lang="es-MX"/>
                    </a:p>
                  </a:txBody>
                  <a:tcPr/>
                </a:tc>
                <a:tc>
                  <a:txBody>
                    <a:bodyPr/>
                    <a:lstStyle/>
                    <a:p>
                      <a:pPr algn="l" rtl="0" fontAlgn="ctr">
                        <a:buClr>
                          <a:srgbClr val="000000"/>
                        </a:buClr>
                        <a:buSzPts val="1600"/>
                        <a:buFont typeface="Wingdings" panose="05000000000000000000" pitchFamily="2" charset="2"/>
                        <a:buChar char="v"/>
                      </a:pPr>
                      <a:r>
                        <a:rPr lang="es-MX" sz="1400" u="none" strike="noStrike" dirty="0">
                          <a:effectLst/>
                        </a:rPr>
                        <a:t>Convenios </a:t>
                      </a:r>
                      <a:endParaRPr lang="es-MX" sz="1400" b="0" i="0" u="none" strike="noStrike" dirty="0">
                        <a:solidFill>
                          <a:srgbClr val="000000"/>
                        </a:solidFill>
                        <a:effectLst/>
                        <a:latin typeface="Wingdings" panose="05000000000000000000" pitchFamily="2" charset="2"/>
                      </a:endParaRPr>
                    </a:p>
                  </a:txBody>
                  <a:tcPr marL="214156" marR="7932" marT="7932" marB="0" anchor="ctr">
                    <a:solidFill>
                      <a:schemeClr val="accent6">
                        <a:lumMod val="60000"/>
                        <a:lumOff val="40000"/>
                      </a:schemeClr>
                    </a:solidFill>
                  </a:tcPr>
                </a:tc>
                <a:tc>
                  <a:txBody>
                    <a:bodyPr/>
                    <a:lstStyle/>
                    <a:p>
                      <a:pPr algn="l" fontAlgn="b"/>
                      <a:r>
                        <a:rPr lang="es-MX" sz="1000" u="none" strike="noStrike" dirty="0">
                          <a:effectLst/>
                        </a:rPr>
                        <a:t> </a:t>
                      </a:r>
                      <a:endParaRPr lang="es-MX" sz="1000" b="0" i="0" u="none" strike="noStrike" dirty="0">
                        <a:solidFill>
                          <a:srgbClr val="000000"/>
                        </a:solidFill>
                        <a:effectLst/>
                        <a:latin typeface="Calibri" panose="020F0502020204030204" pitchFamily="34" charset="0"/>
                      </a:endParaRPr>
                    </a:p>
                  </a:txBody>
                  <a:tcPr marL="7932" marR="7932" marT="7932" marB="0" anchor="b">
                    <a:solidFill>
                      <a:schemeClr val="accent6">
                        <a:lumMod val="60000"/>
                        <a:lumOff val="40000"/>
                      </a:schemeClr>
                    </a:solidFill>
                  </a:tcPr>
                </a:tc>
              </a:tr>
              <a:tr h="468008">
                <a:tc>
                  <a:txBody>
                    <a:bodyPr/>
                    <a:lstStyle/>
                    <a:p>
                      <a:pPr algn="ctr" rtl="0" fontAlgn="ctr"/>
                      <a:r>
                        <a:rPr lang="es-MX" sz="1600" b="1" u="none" strike="noStrike" dirty="0">
                          <a:effectLst/>
                        </a:rPr>
                        <a:t>16. Recursos estatales</a:t>
                      </a:r>
                      <a:endParaRPr lang="es-MX" sz="1600" b="1" i="0" u="none" strike="noStrike" dirty="0">
                        <a:solidFill>
                          <a:srgbClr val="000000"/>
                        </a:solidFill>
                        <a:effectLst/>
                        <a:latin typeface="Cambria" panose="02040503050406030204" pitchFamily="18" charset="0"/>
                      </a:endParaRPr>
                    </a:p>
                  </a:txBody>
                  <a:tcPr marL="7932" marR="7932" marT="7932" marB="0" anchor="ctr">
                    <a:solidFill>
                      <a:schemeClr val="accent6">
                        <a:lumMod val="40000"/>
                        <a:lumOff val="60000"/>
                      </a:schemeClr>
                    </a:solidFill>
                  </a:tcPr>
                </a:tc>
                <a:tc gridSpan="2">
                  <a:txBody>
                    <a:bodyPr/>
                    <a:lstStyle/>
                    <a:p>
                      <a:pPr algn="l" rtl="0" fontAlgn="ctr">
                        <a:buClr>
                          <a:srgbClr val="000000"/>
                        </a:buClr>
                        <a:buSzPts val="1600"/>
                        <a:buFont typeface="Wingdings" panose="05000000000000000000" pitchFamily="2" charset="2"/>
                        <a:buChar char="v"/>
                      </a:pPr>
                      <a:r>
                        <a:rPr lang="es-MX" sz="1400" u="none" strike="noStrike" dirty="0" smtClean="0">
                          <a:effectLst/>
                        </a:rPr>
                        <a:t>   En </a:t>
                      </a:r>
                      <a:r>
                        <a:rPr lang="es-MX" sz="1400" u="none" strike="noStrike" dirty="0">
                          <a:effectLst/>
                        </a:rPr>
                        <a:t>el caso de los Municipios, son los que provienen del Gobierno Estatal, en términos de la Ley de Ingresos Estatal y del </a:t>
                      </a:r>
                      <a:r>
                        <a:rPr lang="es-MX" sz="1400" u="none" strike="noStrike" dirty="0" smtClean="0">
                          <a:effectLst/>
                        </a:rPr>
                        <a:t>    Presupuesto </a:t>
                      </a:r>
                      <a:r>
                        <a:rPr lang="es-MX" sz="1400" u="none" strike="noStrike" dirty="0">
                          <a:effectLst/>
                        </a:rPr>
                        <a:t>de Egresos Estatal.</a:t>
                      </a:r>
                      <a:endParaRPr lang="es-MX" sz="1400" b="0" i="0" u="none" strike="noStrike" dirty="0">
                        <a:solidFill>
                          <a:srgbClr val="000000"/>
                        </a:solidFill>
                        <a:effectLst/>
                        <a:latin typeface="Wingdings" panose="05000000000000000000" pitchFamily="2" charset="2"/>
                      </a:endParaRPr>
                    </a:p>
                  </a:txBody>
                  <a:tcPr marL="7932" marR="7932" marT="7932" marB="0" anchor="ctr">
                    <a:solidFill>
                      <a:schemeClr val="accent6">
                        <a:lumMod val="40000"/>
                        <a:lumOff val="60000"/>
                      </a:schemeClr>
                    </a:solidFill>
                  </a:tcPr>
                </a:tc>
                <a:tc hMerge="1">
                  <a:txBody>
                    <a:bodyPr/>
                    <a:lstStyle/>
                    <a:p>
                      <a:endParaRPr lang="es-MX"/>
                    </a:p>
                  </a:txBody>
                  <a:tcPr/>
                </a:tc>
              </a:tr>
              <a:tr h="573396">
                <a:tc>
                  <a:txBody>
                    <a:bodyPr/>
                    <a:lstStyle/>
                    <a:p>
                      <a:pPr algn="ctr" rtl="0" fontAlgn="ctr"/>
                      <a:r>
                        <a:rPr lang="es-MX" sz="1600" b="1" u="none" strike="noStrike" dirty="0">
                          <a:effectLst/>
                        </a:rPr>
                        <a:t>17. Otros recursos de libre disposición</a:t>
                      </a:r>
                      <a:endParaRPr lang="es-MX" sz="1600" b="1" i="0" u="none" strike="noStrike" dirty="0">
                        <a:solidFill>
                          <a:srgbClr val="000000"/>
                        </a:solidFill>
                        <a:effectLst/>
                        <a:latin typeface="Cambria" panose="02040503050406030204" pitchFamily="18" charset="0"/>
                      </a:endParaRPr>
                    </a:p>
                  </a:txBody>
                  <a:tcPr marL="7932" marR="7932" marT="7932" marB="0" anchor="ctr">
                    <a:solidFill>
                      <a:schemeClr val="accent6">
                        <a:lumMod val="60000"/>
                        <a:lumOff val="40000"/>
                      </a:schemeClr>
                    </a:solidFill>
                  </a:tcPr>
                </a:tc>
                <a:tc gridSpan="2">
                  <a:txBody>
                    <a:bodyPr/>
                    <a:lstStyle/>
                    <a:p>
                      <a:pPr algn="ctr" rtl="0" fontAlgn="ctr">
                        <a:buClr>
                          <a:srgbClr val="000000"/>
                        </a:buClr>
                        <a:buSzPts val="1600"/>
                        <a:buFont typeface="Wingdings" panose="05000000000000000000" pitchFamily="2" charset="2"/>
                        <a:buChar char="v"/>
                      </a:pPr>
                      <a:r>
                        <a:rPr lang="es-MX" sz="1400" u="none" strike="noStrike" dirty="0">
                          <a:effectLst/>
                        </a:rPr>
                        <a:t>Son los que provienen de otras fuentes no etiquetadas no comprendidas en los conceptos anteriores.</a:t>
                      </a:r>
                      <a:endParaRPr lang="es-MX" sz="1400" b="0" i="0" u="none" strike="noStrike" dirty="0">
                        <a:solidFill>
                          <a:srgbClr val="000000"/>
                        </a:solidFill>
                        <a:effectLst/>
                        <a:latin typeface="Wingdings" panose="05000000000000000000" pitchFamily="2" charset="2"/>
                      </a:endParaRPr>
                    </a:p>
                  </a:txBody>
                  <a:tcPr marL="7932" marR="7932" marT="7932" marB="0" anchor="ctr">
                    <a:solidFill>
                      <a:schemeClr val="accent6">
                        <a:lumMod val="60000"/>
                        <a:lumOff val="40000"/>
                      </a:schemeClr>
                    </a:solidFill>
                  </a:tcPr>
                </a:tc>
                <a:tc hMerge="1">
                  <a:txBody>
                    <a:bodyPr/>
                    <a:lstStyle/>
                    <a:p>
                      <a:endParaRPr lang="es-MX"/>
                    </a:p>
                  </a:txBody>
                  <a:tcPr/>
                </a:tc>
              </a:tr>
            </a:tbl>
          </a:graphicData>
        </a:graphic>
      </p:graphicFrame>
      <p:sp>
        <p:nvSpPr>
          <p:cNvPr id="5" name="CuadroTexto 4"/>
          <p:cNvSpPr txBox="1"/>
          <p:nvPr/>
        </p:nvSpPr>
        <p:spPr>
          <a:xfrm>
            <a:off x="8353233" y="421677"/>
            <a:ext cx="3520262" cy="369332"/>
          </a:xfrm>
          <a:prstGeom prst="rect">
            <a:avLst/>
          </a:prstGeom>
          <a:noFill/>
        </p:spPr>
        <p:txBody>
          <a:bodyPr wrap="square" rtlCol="0">
            <a:spAutoFit/>
          </a:bodyPr>
          <a:lstStyle/>
          <a:p>
            <a:r>
              <a:rPr lang="es-MX" b="1" i="1" dirty="0" smtClean="0">
                <a:solidFill>
                  <a:schemeClr val="accent6"/>
                </a:solidFill>
                <a:latin typeface="Cambria" panose="02040503050406030204" pitchFamily="18" charset="0"/>
              </a:rPr>
              <a:t>DOF 20 de diciembre de 2016</a:t>
            </a:r>
            <a:endParaRPr lang="es-MX" b="1" i="1" dirty="0">
              <a:solidFill>
                <a:schemeClr val="accent6"/>
              </a:solidFill>
              <a:latin typeface="Cambria" panose="02040503050406030204" pitchFamily="18" charset="0"/>
            </a:endParaRPr>
          </a:p>
        </p:txBody>
      </p:sp>
      <p:sp>
        <p:nvSpPr>
          <p:cNvPr id="6" name="Rectángulo 5"/>
          <p:cNvSpPr/>
          <p:nvPr/>
        </p:nvSpPr>
        <p:spPr>
          <a:xfrm>
            <a:off x="141605" y="253484"/>
            <a:ext cx="7158626" cy="480131"/>
          </a:xfrm>
          <a:prstGeom prst="rect">
            <a:avLst/>
          </a:prstGeom>
        </p:spPr>
        <p:txBody>
          <a:bodyPr vert="horz" lIns="91440" tIns="45720" rIns="91440" bIns="45720" rtlCol="0" anchor="b">
            <a:normAutofit/>
          </a:bodyPr>
          <a:lstStyle/>
          <a:p>
            <a:pPr>
              <a:lnSpc>
                <a:spcPct val="90000"/>
              </a:lnSpc>
              <a:spcBef>
                <a:spcPct val="0"/>
              </a:spcBef>
            </a:pPr>
            <a:r>
              <a:rPr lang="es-MX" sz="2800" b="1" dirty="0">
                <a:latin typeface="Cambria" panose="02040503050406030204" pitchFamily="18" charset="0"/>
                <a:ea typeface="+mj-ea"/>
                <a:cs typeface="+mj-cs"/>
              </a:rPr>
              <a:t>Clasificador por Fuente de Financiamiento</a:t>
            </a: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50227" y="178754"/>
            <a:ext cx="430678" cy="586515"/>
          </a:xfrm>
          <a:prstGeom prst="rect">
            <a:avLst/>
          </a:prstGeom>
        </p:spPr>
      </p:pic>
    </p:spTree>
    <p:extLst>
      <p:ext uri="{BB962C8B-B14F-4D97-AF65-F5344CB8AC3E}">
        <p14:creationId xmlns:p14="http://schemas.microsoft.com/office/powerpoint/2010/main" val="22015528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nvPr>
        </p:nvGraphicFramePr>
        <p:xfrm>
          <a:off x="389466" y="270924"/>
          <a:ext cx="11565466" cy="3467235"/>
        </p:xfrm>
        <a:graphic>
          <a:graphicData uri="http://schemas.openxmlformats.org/drawingml/2006/table">
            <a:tbl>
              <a:tblPr firstRow="1" bandRow="1">
                <a:tableStyleId>{5C22544A-7EE6-4342-B048-85BDC9FD1C3A}</a:tableStyleId>
              </a:tblPr>
              <a:tblGrid>
                <a:gridCol w="1515534"/>
                <a:gridCol w="1557867"/>
                <a:gridCol w="1159933"/>
                <a:gridCol w="1041400"/>
                <a:gridCol w="1312839"/>
                <a:gridCol w="1122737"/>
                <a:gridCol w="1285052"/>
                <a:gridCol w="1285052"/>
                <a:gridCol w="1285052"/>
              </a:tblGrid>
              <a:tr h="668867">
                <a:tc>
                  <a:txBody>
                    <a:bodyPr/>
                    <a:lstStyle/>
                    <a:p>
                      <a:pPr algn="ctr"/>
                      <a:r>
                        <a:rPr lang="es-MX" dirty="0" smtClean="0"/>
                        <a:t>Plan de Cuentas </a:t>
                      </a:r>
                      <a:endParaRPr lang="es-MX" dirty="0"/>
                    </a:p>
                  </a:txBody>
                  <a:tcPr anchor="ctr"/>
                </a:tc>
                <a:tc>
                  <a:txBody>
                    <a:bodyPr/>
                    <a:lstStyle/>
                    <a:p>
                      <a:pPr algn="ctr"/>
                      <a:r>
                        <a:rPr lang="es-MX" dirty="0" smtClean="0"/>
                        <a:t>Estructura administrativa</a:t>
                      </a:r>
                      <a:endParaRPr lang="es-MX" dirty="0"/>
                    </a:p>
                  </a:txBody>
                  <a:tcPr anchor="ctr"/>
                </a:tc>
                <a:tc gridSpan="4">
                  <a:txBody>
                    <a:bodyPr/>
                    <a:lstStyle/>
                    <a:p>
                      <a:pPr algn="ctr"/>
                      <a:r>
                        <a:rPr lang="es-MX" dirty="0" smtClean="0"/>
                        <a:t>Categorías programáticas</a:t>
                      </a:r>
                      <a:endParaRPr lang="es-MX" dirty="0"/>
                    </a:p>
                  </a:txBody>
                  <a:tcPr anchor="ctr"/>
                </a:tc>
                <a:tc hMerge="1">
                  <a:txBody>
                    <a:bodyPr/>
                    <a:lstStyle/>
                    <a:p>
                      <a:endParaRPr lang="es-MX" dirty="0"/>
                    </a:p>
                  </a:txBody>
                  <a:tcPr/>
                </a:tc>
                <a:tc hMerge="1">
                  <a:txBody>
                    <a:bodyPr/>
                    <a:lstStyle/>
                    <a:p>
                      <a:endParaRPr lang="es-MX" dirty="0"/>
                    </a:p>
                  </a:txBody>
                  <a:tcPr/>
                </a:tc>
                <a:tc hMerge="1">
                  <a:txBody>
                    <a:bodyPr/>
                    <a:lstStyle/>
                    <a:p>
                      <a:endParaRPr lang="es-MX" dirty="0"/>
                    </a:p>
                  </a:txBody>
                  <a:tcPr/>
                </a:tc>
                <a:tc gridSpan="3">
                  <a:txBody>
                    <a:bodyPr/>
                    <a:lstStyle/>
                    <a:p>
                      <a:pPr algn="ctr"/>
                      <a:r>
                        <a:rPr lang="es-MX" dirty="0" smtClean="0"/>
                        <a:t>Estructura económica</a:t>
                      </a:r>
                      <a:endParaRPr lang="es-MX" dirty="0"/>
                    </a:p>
                  </a:txBody>
                  <a:tcPr anchor="ctr"/>
                </a:tc>
                <a:tc hMerge="1">
                  <a:txBody>
                    <a:bodyPr/>
                    <a:lstStyle/>
                    <a:p>
                      <a:endParaRPr lang="es-MX" dirty="0"/>
                    </a:p>
                  </a:txBody>
                  <a:tcPr/>
                </a:tc>
                <a:tc hMerge="1">
                  <a:txBody>
                    <a:bodyPr/>
                    <a:lstStyle/>
                    <a:p>
                      <a:endParaRPr lang="es-MX" dirty="0"/>
                    </a:p>
                  </a:txBody>
                  <a:tcPr/>
                </a:tc>
              </a:tr>
              <a:tr h="637585">
                <a:tc>
                  <a:txBody>
                    <a:bodyPr/>
                    <a:lstStyle/>
                    <a:p>
                      <a:pPr algn="ctr"/>
                      <a:r>
                        <a:rPr lang="es-MX" b="1" dirty="0" smtClean="0"/>
                        <a:t>CUENTA</a:t>
                      </a:r>
                      <a:endParaRPr lang="es-MX" b="1" dirty="0"/>
                    </a:p>
                  </a:txBody>
                  <a:tcPr/>
                </a:tc>
                <a:tc>
                  <a:txBody>
                    <a:bodyPr/>
                    <a:lstStyle/>
                    <a:p>
                      <a:pPr algn="ctr"/>
                      <a:r>
                        <a:rPr lang="es-MX" b="1" dirty="0" smtClean="0"/>
                        <a:t>UR</a:t>
                      </a:r>
                      <a:endParaRPr lang="es-MX" b="1" dirty="0"/>
                    </a:p>
                  </a:txBody>
                  <a:tcPr/>
                </a:tc>
                <a:tc>
                  <a:txBody>
                    <a:bodyPr/>
                    <a:lstStyle/>
                    <a:p>
                      <a:pPr algn="ctr"/>
                      <a:r>
                        <a:rPr lang="es-MX" b="1" dirty="0" smtClean="0"/>
                        <a:t>FI</a:t>
                      </a:r>
                      <a:endParaRPr lang="es-MX" b="1" dirty="0"/>
                    </a:p>
                  </a:txBody>
                  <a:tcPr/>
                </a:tc>
                <a:tc>
                  <a:txBody>
                    <a:bodyPr/>
                    <a:lstStyle/>
                    <a:p>
                      <a:pPr algn="ctr"/>
                      <a:r>
                        <a:rPr lang="es-MX" b="1" dirty="0" smtClean="0"/>
                        <a:t>FN</a:t>
                      </a:r>
                      <a:endParaRPr lang="es-MX" b="1" dirty="0"/>
                    </a:p>
                  </a:txBody>
                  <a:tcPr/>
                </a:tc>
                <a:tc>
                  <a:txBody>
                    <a:bodyPr/>
                    <a:lstStyle/>
                    <a:p>
                      <a:pPr algn="ctr"/>
                      <a:r>
                        <a:rPr lang="es-MX" b="1" dirty="0" smtClean="0"/>
                        <a:t>SF</a:t>
                      </a:r>
                      <a:endParaRPr lang="es-MX" b="1" dirty="0"/>
                    </a:p>
                  </a:txBody>
                  <a:tcPr/>
                </a:tc>
                <a:tc>
                  <a:txBody>
                    <a:bodyPr/>
                    <a:lstStyle/>
                    <a:p>
                      <a:pPr algn="ctr"/>
                      <a:r>
                        <a:rPr lang="es-MX" b="1" dirty="0" smtClean="0"/>
                        <a:t>PP</a:t>
                      </a:r>
                      <a:endParaRPr lang="es-MX" b="1" dirty="0"/>
                    </a:p>
                  </a:txBody>
                  <a:tcPr/>
                </a:tc>
                <a:tc>
                  <a:txBody>
                    <a:bodyPr/>
                    <a:lstStyle/>
                    <a:p>
                      <a:pPr algn="ctr"/>
                      <a:r>
                        <a:rPr lang="es-MX" b="1" dirty="0" smtClean="0"/>
                        <a:t>OG</a:t>
                      </a:r>
                      <a:endParaRPr lang="es-MX" b="1" dirty="0"/>
                    </a:p>
                  </a:txBody>
                  <a:tcPr/>
                </a:tc>
                <a:tc>
                  <a:txBody>
                    <a:bodyPr/>
                    <a:lstStyle/>
                    <a:p>
                      <a:pPr algn="ctr"/>
                      <a:r>
                        <a:rPr lang="es-MX" b="1" dirty="0" smtClean="0"/>
                        <a:t>TG</a:t>
                      </a:r>
                      <a:endParaRPr lang="es-MX" b="1" dirty="0"/>
                    </a:p>
                  </a:txBody>
                  <a:tcPr/>
                </a:tc>
                <a:tc>
                  <a:txBody>
                    <a:bodyPr/>
                    <a:lstStyle/>
                    <a:p>
                      <a:pPr algn="ctr"/>
                      <a:r>
                        <a:rPr lang="es-MX" b="1" dirty="0" smtClean="0"/>
                        <a:t>FF</a:t>
                      </a:r>
                      <a:endParaRPr lang="es-MX" b="1" dirty="0"/>
                    </a:p>
                  </a:txBody>
                  <a:tcPr/>
                </a:tc>
              </a:tr>
              <a:tr h="637585">
                <a:tc>
                  <a:txBody>
                    <a:bodyPr/>
                    <a:lstStyle/>
                    <a:p>
                      <a:r>
                        <a:rPr lang="es-MX" dirty="0" smtClean="0"/>
                        <a:t>Cuenta</a:t>
                      </a:r>
                      <a:r>
                        <a:rPr lang="es-MX" baseline="0" dirty="0" smtClean="0"/>
                        <a:t> Presup.</a:t>
                      </a:r>
                      <a:endParaRPr lang="es-MX" dirty="0"/>
                    </a:p>
                  </a:txBody>
                  <a:tcPr/>
                </a:tc>
                <a:tc>
                  <a:txBody>
                    <a:bodyPr/>
                    <a:lstStyle/>
                    <a:p>
                      <a:r>
                        <a:rPr lang="es-MX" dirty="0" smtClean="0"/>
                        <a:t>Unidad</a:t>
                      </a:r>
                      <a:r>
                        <a:rPr lang="es-MX" baseline="0" dirty="0" smtClean="0"/>
                        <a:t> Responsable</a:t>
                      </a:r>
                      <a:endParaRPr lang="es-MX" dirty="0"/>
                    </a:p>
                  </a:txBody>
                  <a:tcPr/>
                </a:tc>
                <a:tc>
                  <a:txBody>
                    <a:bodyPr/>
                    <a:lstStyle/>
                    <a:p>
                      <a:r>
                        <a:rPr lang="es-MX" dirty="0" smtClean="0"/>
                        <a:t>Finalidad</a:t>
                      </a:r>
                      <a:endParaRPr lang="es-MX" dirty="0"/>
                    </a:p>
                  </a:txBody>
                  <a:tcPr/>
                </a:tc>
                <a:tc>
                  <a:txBody>
                    <a:bodyPr/>
                    <a:lstStyle/>
                    <a:p>
                      <a:r>
                        <a:rPr lang="es-MX" dirty="0" smtClean="0"/>
                        <a:t>Función</a:t>
                      </a:r>
                      <a:endParaRPr lang="es-MX" dirty="0"/>
                    </a:p>
                  </a:txBody>
                  <a:tcPr/>
                </a:tc>
                <a:tc>
                  <a:txBody>
                    <a:bodyPr/>
                    <a:lstStyle/>
                    <a:p>
                      <a:r>
                        <a:rPr lang="es-MX" dirty="0" smtClean="0"/>
                        <a:t>Subfunción</a:t>
                      </a:r>
                      <a:endParaRPr lang="es-MX" dirty="0"/>
                    </a:p>
                  </a:txBody>
                  <a:tcPr/>
                </a:tc>
                <a:tc>
                  <a:txBody>
                    <a:bodyPr/>
                    <a:lstStyle/>
                    <a:p>
                      <a:r>
                        <a:rPr lang="es-MX" dirty="0" smtClean="0"/>
                        <a:t>Prog.</a:t>
                      </a:r>
                      <a:r>
                        <a:rPr lang="es-MX" baseline="0" dirty="0" smtClean="0"/>
                        <a:t> </a:t>
                      </a:r>
                      <a:r>
                        <a:rPr lang="es-MX" dirty="0" smtClean="0"/>
                        <a:t>Presup.</a:t>
                      </a:r>
                      <a:endParaRPr lang="es-MX" dirty="0"/>
                    </a:p>
                  </a:txBody>
                  <a:tcPr/>
                </a:tc>
                <a:tc>
                  <a:txBody>
                    <a:bodyPr/>
                    <a:lstStyle/>
                    <a:p>
                      <a:r>
                        <a:rPr lang="es-MX" dirty="0" smtClean="0"/>
                        <a:t>Objeto del Gasto</a:t>
                      </a:r>
                      <a:endParaRPr lang="es-MX" dirty="0"/>
                    </a:p>
                  </a:txBody>
                  <a:tcPr/>
                </a:tc>
                <a:tc>
                  <a:txBody>
                    <a:bodyPr/>
                    <a:lstStyle/>
                    <a:p>
                      <a:r>
                        <a:rPr lang="es-MX" dirty="0" smtClean="0"/>
                        <a:t>Tipo de Gasto</a:t>
                      </a:r>
                      <a:endParaRPr lang="es-MX" dirty="0"/>
                    </a:p>
                  </a:txBody>
                  <a:tcPr/>
                </a:tc>
                <a:tc>
                  <a:txBody>
                    <a:bodyPr/>
                    <a:lstStyle/>
                    <a:p>
                      <a:r>
                        <a:rPr lang="es-MX" dirty="0" smtClean="0"/>
                        <a:t>Fuente Finanto.</a:t>
                      </a:r>
                      <a:endParaRPr lang="es-MX" dirty="0"/>
                    </a:p>
                  </a:txBody>
                  <a:tcPr/>
                </a:tc>
              </a:tr>
              <a:tr h="637585">
                <a:tc>
                  <a:txBody>
                    <a:bodyPr/>
                    <a:lstStyle/>
                    <a:p>
                      <a:pPr algn="ctr"/>
                      <a:r>
                        <a:rPr lang="es-MX" b="1" dirty="0" smtClean="0"/>
                        <a:t>2</a:t>
                      </a:r>
                      <a:endParaRPr lang="es-MX" b="1" dirty="0"/>
                    </a:p>
                  </a:txBody>
                  <a:tcPr anchor="ctr"/>
                </a:tc>
                <a:tc>
                  <a:txBody>
                    <a:bodyPr/>
                    <a:lstStyle/>
                    <a:p>
                      <a:pPr algn="ctr"/>
                      <a:r>
                        <a:rPr lang="es-MX" b="1" dirty="0" smtClean="0"/>
                        <a:t>3</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4</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1</a:t>
                      </a:r>
                      <a:endParaRPr lang="es-MX" b="1" dirty="0"/>
                    </a:p>
                  </a:txBody>
                  <a:tcPr anchor="ctr"/>
                </a:tc>
              </a:tr>
              <a:tr h="637585">
                <a:tc>
                  <a:txBody>
                    <a:bodyPr/>
                    <a:lstStyle/>
                    <a:p>
                      <a:pPr algn="ctr"/>
                      <a:r>
                        <a:rPr lang="es-MX" b="1" dirty="0" smtClean="0"/>
                        <a:t>21</a:t>
                      </a:r>
                      <a:endParaRPr lang="es-MX" b="1" dirty="0"/>
                    </a:p>
                  </a:txBody>
                  <a:tcPr anchor="ctr"/>
                </a:tc>
                <a:tc>
                  <a:txBody>
                    <a:bodyPr/>
                    <a:lstStyle/>
                    <a:p>
                      <a:pPr algn="ctr"/>
                      <a:r>
                        <a:rPr lang="es-MX" b="1" dirty="0" smtClean="0"/>
                        <a:t>113</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2</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A</a:t>
                      </a:r>
                      <a:endParaRPr lang="es-MX" b="1" dirty="0"/>
                    </a:p>
                  </a:txBody>
                  <a:tcPr anchor="ctr"/>
                </a:tc>
                <a:tc>
                  <a:txBody>
                    <a:bodyPr/>
                    <a:lstStyle/>
                    <a:p>
                      <a:pPr algn="ctr"/>
                      <a:r>
                        <a:rPr lang="es-MX" b="1" dirty="0" smtClean="0"/>
                        <a:t>1100</a:t>
                      </a:r>
                      <a:endParaRPr lang="es-MX" b="1" dirty="0"/>
                    </a:p>
                  </a:txBody>
                  <a:tcPr anchor="ctr"/>
                </a:tc>
                <a:tc>
                  <a:txBody>
                    <a:bodyPr/>
                    <a:lstStyle/>
                    <a:p>
                      <a:pPr algn="ctr"/>
                      <a:r>
                        <a:rPr lang="es-MX" b="1" dirty="0" smtClean="0"/>
                        <a:t>1</a:t>
                      </a:r>
                      <a:endParaRPr lang="es-MX" b="1" dirty="0"/>
                    </a:p>
                  </a:txBody>
                  <a:tcPr anchor="ctr"/>
                </a:tc>
                <a:tc>
                  <a:txBody>
                    <a:bodyPr/>
                    <a:lstStyle/>
                    <a:p>
                      <a:pPr algn="ctr"/>
                      <a:r>
                        <a:rPr lang="es-MX" b="1" dirty="0" smtClean="0"/>
                        <a:t>1</a:t>
                      </a:r>
                      <a:endParaRPr lang="es-MX" b="1" dirty="0"/>
                    </a:p>
                  </a:txBody>
                  <a:tcPr anchor="ctr"/>
                </a:tc>
              </a:tr>
            </a:tbl>
          </a:graphicData>
        </a:graphic>
      </p:graphicFrame>
      <p:sp>
        <p:nvSpPr>
          <p:cNvPr id="7" name="Flecha abajo 6"/>
          <p:cNvSpPr/>
          <p:nvPr/>
        </p:nvSpPr>
        <p:spPr>
          <a:xfrm>
            <a:off x="1007533" y="3581391"/>
            <a:ext cx="338667" cy="5672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lecha abajo 8"/>
          <p:cNvSpPr/>
          <p:nvPr/>
        </p:nvSpPr>
        <p:spPr>
          <a:xfrm>
            <a:off x="8551333" y="3581391"/>
            <a:ext cx="338667" cy="5672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abajo 9"/>
          <p:cNvSpPr/>
          <p:nvPr/>
        </p:nvSpPr>
        <p:spPr>
          <a:xfrm>
            <a:off x="11243733" y="3581391"/>
            <a:ext cx="338667" cy="5672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CuadroTexto 10"/>
          <p:cNvSpPr txBox="1"/>
          <p:nvPr/>
        </p:nvSpPr>
        <p:spPr>
          <a:xfrm>
            <a:off x="630766" y="5291682"/>
            <a:ext cx="1092200" cy="523220"/>
          </a:xfrm>
          <a:prstGeom prst="rect">
            <a:avLst/>
          </a:prstGeom>
          <a:noFill/>
        </p:spPr>
        <p:txBody>
          <a:bodyPr wrap="square" rtlCol="0">
            <a:spAutoFit/>
          </a:bodyPr>
          <a:lstStyle/>
          <a:p>
            <a:pPr algn="ctr"/>
            <a:r>
              <a:rPr lang="es-MX" sz="2800" b="1" dirty="0" smtClean="0">
                <a:solidFill>
                  <a:schemeClr val="accent5">
                    <a:lumMod val="75000"/>
                  </a:schemeClr>
                </a:solidFill>
              </a:rPr>
              <a:t>8210</a:t>
            </a:r>
            <a:endParaRPr lang="es-MX" sz="2800" b="1" dirty="0">
              <a:solidFill>
                <a:schemeClr val="accent5">
                  <a:lumMod val="75000"/>
                </a:schemeClr>
              </a:solidFill>
            </a:endParaRPr>
          </a:p>
        </p:txBody>
      </p:sp>
      <p:sp>
        <p:nvSpPr>
          <p:cNvPr id="13" name="CuadroTexto 12"/>
          <p:cNvSpPr txBox="1"/>
          <p:nvPr/>
        </p:nvSpPr>
        <p:spPr>
          <a:xfrm>
            <a:off x="8174566" y="5295781"/>
            <a:ext cx="1092200" cy="523220"/>
          </a:xfrm>
          <a:prstGeom prst="rect">
            <a:avLst/>
          </a:prstGeom>
          <a:noFill/>
        </p:spPr>
        <p:txBody>
          <a:bodyPr wrap="square" rtlCol="0">
            <a:spAutoFit/>
          </a:bodyPr>
          <a:lstStyle/>
          <a:p>
            <a:pPr algn="ctr"/>
            <a:r>
              <a:rPr lang="es-MX" sz="2800" b="1" dirty="0" smtClean="0">
                <a:solidFill>
                  <a:schemeClr val="accent5">
                    <a:lumMod val="75000"/>
                  </a:schemeClr>
                </a:solidFill>
              </a:rPr>
              <a:t>1100</a:t>
            </a:r>
            <a:endParaRPr lang="es-MX" sz="2800" b="1" dirty="0">
              <a:solidFill>
                <a:schemeClr val="accent5">
                  <a:lumMod val="75000"/>
                </a:schemeClr>
              </a:solidFill>
            </a:endParaRPr>
          </a:p>
        </p:txBody>
      </p:sp>
      <p:sp>
        <p:nvSpPr>
          <p:cNvPr id="14" name="CuadroTexto 13"/>
          <p:cNvSpPr txBox="1"/>
          <p:nvPr/>
        </p:nvSpPr>
        <p:spPr>
          <a:xfrm>
            <a:off x="10866966" y="5270379"/>
            <a:ext cx="1092200" cy="523220"/>
          </a:xfrm>
          <a:prstGeom prst="rect">
            <a:avLst/>
          </a:prstGeom>
          <a:noFill/>
        </p:spPr>
        <p:txBody>
          <a:bodyPr wrap="square" rtlCol="0">
            <a:spAutoFit/>
          </a:bodyPr>
          <a:lstStyle/>
          <a:p>
            <a:pPr algn="ctr"/>
            <a:r>
              <a:rPr lang="es-MX" sz="2800" b="1" dirty="0" smtClean="0">
                <a:solidFill>
                  <a:schemeClr val="accent5">
                    <a:lumMod val="75000"/>
                  </a:schemeClr>
                </a:solidFill>
              </a:rPr>
              <a:t>1</a:t>
            </a:r>
            <a:endParaRPr lang="es-MX" sz="2800" b="1" dirty="0">
              <a:solidFill>
                <a:schemeClr val="accent5">
                  <a:lumMod val="75000"/>
                </a:schemeClr>
              </a:solidFill>
            </a:endParaRPr>
          </a:p>
        </p:txBody>
      </p:sp>
      <p:sp>
        <p:nvSpPr>
          <p:cNvPr id="17" name="CuadroTexto 16"/>
          <p:cNvSpPr txBox="1"/>
          <p:nvPr/>
        </p:nvSpPr>
        <p:spPr>
          <a:xfrm>
            <a:off x="630764" y="6126240"/>
            <a:ext cx="1092200" cy="523220"/>
          </a:xfrm>
          <a:prstGeom prst="rect">
            <a:avLst/>
          </a:prstGeom>
          <a:noFill/>
        </p:spPr>
        <p:txBody>
          <a:bodyPr wrap="square" rtlCol="0">
            <a:spAutoFit/>
          </a:bodyPr>
          <a:lstStyle/>
          <a:p>
            <a:pPr algn="ctr"/>
            <a:r>
              <a:rPr lang="es-MX" sz="2800" b="1" dirty="0" smtClean="0">
                <a:solidFill>
                  <a:schemeClr val="accent3">
                    <a:lumMod val="50000"/>
                  </a:schemeClr>
                </a:solidFill>
              </a:rPr>
              <a:t>8210</a:t>
            </a:r>
            <a:endParaRPr lang="es-MX" sz="2800" b="1" dirty="0">
              <a:solidFill>
                <a:schemeClr val="accent3">
                  <a:lumMod val="50000"/>
                </a:schemeClr>
              </a:solidFill>
            </a:endParaRPr>
          </a:p>
        </p:txBody>
      </p:sp>
      <p:sp>
        <p:nvSpPr>
          <p:cNvPr id="19" name="CuadroTexto 18"/>
          <p:cNvSpPr txBox="1"/>
          <p:nvPr/>
        </p:nvSpPr>
        <p:spPr>
          <a:xfrm>
            <a:off x="8174564" y="6130339"/>
            <a:ext cx="1092200" cy="523220"/>
          </a:xfrm>
          <a:prstGeom prst="rect">
            <a:avLst/>
          </a:prstGeom>
          <a:noFill/>
        </p:spPr>
        <p:txBody>
          <a:bodyPr wrap="square" rtlCol="0">
            <a:spAutoFit/>
          </a:bodyPr>
          <a:lstStyle/>
          <a:p>
            <a:pPr algn="ctr"/>
            <a:r>
              <a:rPr lang="es-MX" sz="2800" b="1" dirty="0" smtClean="0">
                <a:solidFill>
                  <a:schemeClr val="accent3">
                    <a:lumMod val="50000"/>
                  </a:schemeClr>
                </a:solidFill>
              </a:rPr>
              <a:t>1100</a:t>
            </a:r>
            <a:endParaRPr lang="es-MX" sz="2800" b="1" dirty="0">
              <a:solidFill>
                <a:schemeClr val="accent3">
                  <a:lumMod val="50000"/>
                </a:schemeClr>
              </a:solidFill>
            </a:endParaRPr>
          </a:p>
        </p:txBody>
      </p:sp>
      <p:sp>
        <p:nvSpPr>
          <p:cNvPr id="20" name="CuadroTexto 19"/>
          <p:cNvSpPr txBox="1"/>
          <p:nvPr/>
        </p:nvSpPr>
        <p:spPr>
          <a:xfrm>
            <a:off x="10866964" y="6104937"/>
            <a:ext cx="1092200" cy="523220"/>
          </a:xfrm>
          <a:prstGeom prst="rect">
            <a:avLst/>
          </a:prstGeom>
          <a:noFill/>
        </p:spPr>
        <p:txBody>
          <a:bodyPr wrap="square" rtlCol="0">
            <a:spAutoFit/>
          </a:bodyPr>
          <a:lstStyle/>
          <a:p>
            <a:pPr algn="ctr"/>
            <a:r>
              <a:rPr lang="es-MX" sz="2800" b="1" dirty="0" smtClean="0">
                <a:solidFill>
                  <a:schemeClr val="accent3">
                    <a:lumMod val="50000"/>
                  </a:schemeClr>
                </a:solidFill>
              </a:rPr>
              <a:t>2</a:t>
            </a:r>
            <a:endParaRPr lang="es-MX" sz="2800" b="1" dirty="0">
              <a:solidFill>
                <a:schemeClr val="accent3">
                  <a:lumMod val="50000"/>
                </a:schemeClr>
              </a:solidFill>
            </a:endParaRPr>
          </a:p>
        </p:txBody>
      </p:sp>
      <p:sp>
        <p:nvSpPr>
          <p:cNvPr id="21" name="CuadroTexto 20"/>
          <p:cNvSpPr txBox="1"/>
          <p:nvPr/>
        </p:nvSpPr>
        <p:spPr>
          <a:xfrm>
            <a:off x="389466" y="4649284"/>
            <a:ext cx="11565465" cy="400110"/>
          </a:xfrm>
          <a:prstGeom prst="rect">
            <a:avLst/>
          </a:prstGeom>
          <a:solidFill>
            <a:schemeClr val="accent1">
              <a:lumMod val="20000"/>
              <a:lumOff val="80000"/>
            </a:schemeClr>
          </a:solidFill>
        </p:spPr>
        <p:txBody>
          <a:bodyPr wrap="square" rtlCol="0">
            <a:spAutoFit/>
          </a:bodyPr>
          <a:lstStyle/>
          <a:p>
            <a:pPr algn="ctr"/>
            <a:r>
              <a:rPr lang="es-MX" sz="2000" b="1" dirty="0" smtClean="0">
                <a:solidFill>
                  <a:schemeClr val="accent5">
                    <a:lumMod val="75000"/>
                  </a:schemeClr>
                </a:solidFill>
                <a:latin typeface="Arial" panose="020B0604020202020204" pitchFamily="34" charset="0"/>
                <a:cs typeface="Arial" panose="020B0604020202020204" pitchFamily="34" charset="0"/>
              </a:rPr>
              <a:t>GASTO NO ETIQUETADO</a:t>
            </a:r>
            <a:endParaRPr lang="es-MX" sz="2000" b="1" dirty="0">
              <a:solidFill>
                <a:schemeClr val="accent5">
                  <a:lumMod val="75000"/>
                </a:schemeClr>
              </a:solidFill>
              <a:latin typeface="Arial" panose="020B0604020202020204" pitchFamily="34" charset="0"/>
              <a:cs typeface="Arial" panose="020B0604020202020204" pitchFamily="34" charset="0"/>
            </a:endParaRPr>
          </a:p>
        </p:txBody>
      </p:sp>
      <p:sp>
        <p:nvSpPr>
          <p:cNvPr id="22" name="CuadroTexto 21"/>
          <p:cNvSpPr txBox="1"/>
          <p:nvPr/>
        </p:nvSpPr>
        <p:spPr>
          <a:xfrm>
            <a:off x="389466" y="5769674"/>
            <a:ext cx="11565465" cy="400110"/>
          </a:xfrm>
          <a:prstGeom prst="rect">
            <a:avLst/>
          </a:prstGeom>
          <a:solidFill>
            <a:schemeClr val="bg1">
              <a:lumMod val="85000"/>
            </a:schemeClr>
          </a:solidFill>
        </p:spPr>
        <p:txBody>
          <a:bodyPr wrap="square" rtlCol="0">
            <a:spAutoFit/>
          </a:bodyPr>
          <a:lstStyle/>
          <a:p>
            <a:pPr algn="ctr"/>
            <a:r>
              <a:rPr lang="es-MX" sz="2000" b="1" dirty="0" smtClean="0">
                <a:solidFill>
                  <a:schemeClr val="accent3">
                    <a:lumMod val="50000"/>
                  </a:schemeClr>
                </a:solidFill>
                <a:latin typeface="Arial" panose="020B0604020202020204" pitchFamily="34" charset="0"/>
                <a:cs typeface="Arial" panose="020B0604020202020204" pitchFamily="34" charset="0"/>
              </a:rPr>
              <a:t>GASTO ETIQUETADO</a:t>
            </a:r>
            <a:endParaRPr lang="es-MX" sz="2000" b="1" dirty="0">
              <a:solidFill>
                <a:schemeClr val="accent3">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31549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312377343"/>
              </p:ext>
            </p:extLst>
          </p:nvPr>
        </p:nvGraphicFramePr>
        <p:xfrm>
          <a:off x="191385" y="114789"/>
          <a:ext cx="11834038" cy="6628721"/>
        </p:xfrm>
        <a:graphic>
          <a:graphicData uri="http://schemas.openxmlformats.org/drawingml/2006/table">
            <a:tbl>
              <a:tblPr>
                <a:tableStyleId>{5C22544A-7EE6-4342-B048-85BDC9FD1C3A}</a:tableStyleId>
              </a:tblPr>
              <a:tblGrid>
                <a:gridCol w="552894"/>
                <a:gridCol w="2732568"/>
                <a:gridCol w="1082782"/>
                <a:gridCol w="586529"/>
                <a:gridCol w="751048"/>
                <a:gridCol w="780041"/>
                <a:gridCol w="332261"/>
                <a:gridCol w="826687"/>
                <a:gridCol w="370093"/>
                <a:gridCol w="1139731"/>
                <a:gridCol w="226006"/>
                <a:gridCol w="1092431"/>
                <a:gridCol w="164187"/>
                <a:gridCol w="1196780"/>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G</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H</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87779">
                <a:tc>
                  <a:txBody>
                    <a:bodyPr/>
                    <a:lstStyle/>
                    <a:p>
                      <a:pPr algn="ctr" fontAlgn="ctr"/>
                      <a:r>
                        <a:rPr lang="es-MX" sz="1400" u="none" strike="noStrike">
                          <a:effectLst/>
                          <a:latin typeface="Arial" panose="020B0604020202020204" pitchFamily="34" charset="0"/>
                          <a:cs typeface="Arial" panose="020B0604020202020204" pitchFamily="34" charset="0"/>
                        </a:rPr>
                        <a:t>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r>
                        <a:rPr lang="es-MX" sz="1400" u="none" strike="noStrike">
                          <a:effectLst/>
                          <a:latin typeface="Arial" panose="020B0604020202020204" pitchFamily="34" charset="0"/>
                          <a:cs typeface="Arial" panose="020B0604020202020204" pitchFamily="34" charset="0"/>
                        </a:rPr>
                        <a:t>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r>
                        <a:rPr lang="es-MX" sz="1400" u="none" strike="noStrike">
                          <a:effectLst/>
                          <a:latin typeface="Arial" panose="020B0604020202020204" pitchFamily="34" charset="0"/>
                          <a:cs typeface="Arial" panose="020B0604020202020204" pitchFamily="34" charset="0"/>
                        </a:rPr>
                        <a:t>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r>
                        <a:rPr lang="es-MX" sz="1400" u="none" strike="noStrike">
                          <a:effectLst/>
                          <a:latin typeface="Arial" panose="020B0604020202020204" pitchFamily="34" charset="0"/>
                          <a:cs typeface="Arial" panose="020B0604020202020204" pitchFamily="34" charset="0"/>
                        </a:rPr>
                        <a:t>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Estimado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y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r>
                        <a:rPr lang="es-MX" sz="1400" u="none" strike="noStrike">
                          <a:effectLst/>
                          <a:latin typeface="Arial" panose="020B0604020202020204" pitchFamily="34" charset="0"/>
                          <a:cs typeface="Arial" panose="020B0604020202020204" pitchFamily="34" charset="0"/>
                        </a:rPr>
                        <a:t>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478835">
                <a:tc>
                  <a:txBody>
                    <a:bodyPr/>
                    <a:lstStyle/>
                    <a:p>
                      <a:pPr algn="ctr" fontAlgn="ctr"/>
                      <a:r>
                        <a:rPr lang="es-MX" sz="1400" u="none" strike="noStrike">
                          <a:effectLst/>
                          <a:latin typeface="Arial" panose="020B0604020202020204" pitchFamily="34" charset="0"/>
                          <a:cs typeface="Arial" panose="020B0604020202020204" pitchFamily="34" charset="0"/>
                        </a:rPr>
                        <a:t>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I. Gasto No Etiquetado </a:t>
                      </a:r>
                      <a:r>
                        <a:rPr lang="es-MX" sz="1400" u="none" strike="noStrike" dirty="0">
                          <a:effectLst/>
                          <a:latin typeface="Arial" panose="020B0604020202020204" pitchFamily="34" charset="0"/>
                          <a:cs typeface="Arial" panose="020B0604020202020204" pitchFamily="34" charset="0"/>
                        </a:rPr>
                        <a:t>(I = I.A + I.B + I.C + I.D + I.E + I.F + I.G + I.H + I.I)</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∑C10,C18,C28,C38,C48,C58,C62,C71,C75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∑D10,D18,D28,D38,D48,D58,D62,D71,D75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∑E10,E18,E28,E38,E48,E58,E62,E71,E75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∑F10,F18,F28,F38,F48,F58,F62,F71,F75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∑G10,G18,G28,G38,G48,G58,G62,G71,G75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∑H10,H18,H28,H38,H48,H58,H62,H71,H75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I.A Servicios Personales (I.A = a.1 + a.2 + a.3 + a.4 + a.5 + a.6 + a.7)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∑C11:C17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∑D11:D17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∑E11:E17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∑F11:F17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∑G11:G17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∑H11:H17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a.1) Remuneraciones al Personal de Carácter Permanente</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C11 (+) D11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E11 (-) F11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a.2) Remuneraciones al Personal de Carácter Transitorio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 (+) D12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 (-) F12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a.3) Remuneraciones Adicionales y Especiales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 (+) D13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 (-) F13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a.4)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 (+) D14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E14 (-) F14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a.5) Otras Prestaciones Sociales y Económicas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 (+) D15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E15 (-) F15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a.6) Previsiones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C16 (+) D16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E16 (-) F16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12900890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38220" y="85057"/>
          <a:ext cx="12053777" cy="6638110"/>
        </p:xfrm>
        <a:graphic>
          <a:graphicData uri="http://schemas.openxmlformats.org/drawingml/2006/table">
            <a:tbl>
              <a:tblPr>
                <a:tableStyleId>{5C22544A-7EE6-4342-B048-85BDC9FD1C3A}</a:tableStyleId>
              </a:tblPr>
              <a:tblGrid>
                <a:gridCol w="520707"/>
                <a:gridCol w="3392078"/>
                <a:gridCol w="536570"/>
                <a:gridCol w="866927"/>
                <a:gridCol w="495488"/>
                <a:gridCol w="1132955"/>
                <a:gridCol w="1125390"/>
                <a:gridCol w="93613"/>
                <a:gridCol w="1309885"/>
                <a:gridCol w="81210"/>
                <a:gridCol w="1279952"/>
                <a:gridCol w="1219002"/>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G</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H</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dirty="0">
                          <a:effectLst/>
                          <a:latin typeface="Arial" panose="020B0604020202020204" pitchFamily="34" charset="0"/>
                          <a:cs typeface="Arial" panose="020B0604020202020204" pitchFamily="34" charset="0"/>
                        </a:rPr>
                        <a:t>17</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a.7) Pago de Estímulos a Servidores Públicos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C17 (+) D17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E17 (-) F17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r>
                        <a:rPr lang="es-MX" sz="1400" u="none" strike="noStrike">
                          <a:effectLst/>
                          <a:latin typeface="Arial" panose="020B0604020202020204" pitchFamily="34" charset="0"/>
                          <a:cs typeface="Arial" panose="020B0604020202020204" pitchFamily="34" charset="0"/>
                        </a:rPr>
                        <a:t>18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I.B Materiales y Suministros (I.B = b.1 + b.2 + b.3 + b.4 + b.5 + b.6 + b.7 + b.8 + b.9)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∑C19:C27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∑D19:D27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∑E19:E27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∑F19:F27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∑G19:G27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∑H19:H27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09835">
                <a:tc>
                  <a:txBody>
                    <a:bodyPr/>
                    <a:lstStyle/>
                    <a:p>
                      <a:pPr algn="ctr" fontAlgn="ctr"/>
                      <a:r>
                        <a:rPr lang="es-MX" sz="1400" u="none" strike="noStrike">
                          <a:effectLst/>
                          <a:latin typeface="Arial" panose="020B0604020202020204" pitchFamily="34" charset="0"/>
                          <a:cs typeface="Arial" panose="020B0604020202020204" pitchFamily="34" charset="0"/>
                        </a:rPr>
                        <a:t>19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b.1) Materiales de Administración, Emisión de Documentos y Artículos Oficiales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Saldo 8230-2100-1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C19 (+) D19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E19 (-) F19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b.2) Alimentos y Utensilios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C20 (+) D20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E20 (-) F20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b.3) Materias Primas y Materiales de Producción y Comercialización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C21 (+) D21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E21 (-) F21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b.4) Materiales y Artículos de Construcción y de Reparación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C22 (+) D22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E22 (-) F22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b.5) Productos Químicos, Farmacéuticos y de Laboratorio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C23 (+) D23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E23 (-) F23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b.6) Combustibles, Lubricantes y Aditivos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C24 (+) D24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E24 (-) F24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25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b.7) Vestuario, Blancos, Prendas de Protección y Artículos Deportivos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C25 (+) D25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8270-2700-1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E25 (-) F25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31008385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nvPr>
        </p:nvGraphicFramePr>
        <p:xfrm>
          <a:off x="178331" y="69668"/>
          <a:ext cx="11935292" cy="6646134"/>
        </p:xfrm>
        <a:graphic>
          <a:graphicData uri="http://schemas.openxmlformats.org/drawingml/2006/table">
            <a:tbl>
              <a:tblPr>
                <a:tableStyleId>{5C22544A-7EE6-4342-B048-85BDC9FD1C3A}</a:tableStyleId>
              </a:tblPr>
              <a:tblGrid>
                <a:gridCol w="415357"/>
                <a:gridCol w="3447089"/>
                <a:gridCol w="543176"/>
                <a:gridCol w="928573"/>
                <a:gridCol w="420448"/>
                <a:gridCol w="1121818"/>
                <a:gridCol w="103654"/>
                <a:gridCol w="1103366"/>
                <a:gridCol w="1377421"/>
                <a:gridCol w="1267370"/>
                <a:gridCol w="1207020"/>
              </a:tblGrid>
              <a:tr h="301410">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G</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H</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r>
              <a:tr h="174753">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540">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540">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540">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7277">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4753">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2970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Pagado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5727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tc>
                <a:tc gridSpan="3">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26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b.8) Materiales y Suministros Para Seguridad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8230-2800-1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C26 (+) D26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E26 (-) F26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27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b.9) Herramientas, Refacciones y Accesorios Menores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8230-2900-1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C27 (+) D27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E27 (-) F27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297079">
                <a:tc>
                  <a:txBody>
                    <a:bodyPr/>
                    <a:lstStyle/>
                    <a:p>
                      <a:pPr algn="ctr" fontAlgn="ctr"/>
                      <a:r>
                        <a:rPr lang="es-MX" sz="1400" u="none" strike="noStrike">
                          <a:effectLst/>
                          <a:latin typeface="Arial" panose="020B0604020202020204" pitchFamily="34" charset="0"/>
                          <a:cs typeface="Arial" panose="020B0604020202020204" pitchFamily="34" charset="0"/>
                        </a:rPr>
                        <a:t>28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I.C Servicios Generales (I.C = c.1 + c.2 + c.3 + c.4 + c.5 + c.6 + c.7 + c.8 + c.9)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8639"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∑C29:C37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∑D29:D37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∑E29:E37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∑F29:F37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∑G29:G37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∑H29:H37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29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 Servicios Básicos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C29 (+) D29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E29 (-) F29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 Servicios de Arrendamiento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C30 (+) D30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E30 (-) F30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 Servicios Profesionales, Científicos, Técnicos y Otros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C31 (+) D31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E31 (-) F31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 Servicios Financieros, Bancarios y Comerciales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C32 (+) D32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E32 (-) F32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c.5) Servicios de Instalación, Reparación, Mantenimiento y Conservación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C33 (+) D33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E33 (-) F33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c.6) Servicios de Comunicación Social y Publicidad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C34 (+) D34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E34 (-) F34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r>
              <a:tr h="148540">
                <a:tc>
                  <a:txBody>
                    <a:bodyPr/>
                    <a:lstStyle/>
                    <a:p>
                      <a:pPr algn="ctr" fontAlgn="ctr"/>
                      <a:r>
                        <a:rPr lang="es-MX" sz="1400" u="none" strike="noStrike">
                          <a:effectLst/>
                          <a:latin typeface="Arial" panose="020B0604020202020204" pitchFamily="34" charset="0"/>
                          <a:cs typeface="Arial" panose="020B0604020202020204" pitchFamily="34" charset="0"/>
                        </a:rPr>
                        <a:t>35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c.7) Servicios de Traslado y Viáticos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277" marR="8738" marT="873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C35 (+) D35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38" marR="8738" marT="873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E35 (-) F35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738" marR="8738" marT="8738" marB="0" anchor="ctr"/>
                </a:tc>
              </a:tr>
            </a:tbl>
          </a:graphicData>
        </a:graphic>
      </p:graphicFrame>
    </p:spTree>
    <p:extLst>
      <p:ext uri="{BB962C8B-B14F-4D97-AF65-F5344CB8AC3E}">
        <p14:creationId xmlns:p14="http://schemas.microsoft.com/office/powerpoint/2010/main" val="13555022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95693" y="116963"/>
          <a:ext cx="12011246" cy="6580038"/>
        </p:xfrm>
        <a:graphic>
          <a:graphicData uri="http://schemas.openxmlformats.org/drawingml/2006/table">
            <a:tbl>
              <a:tblPr>
                <a:tableStyleId>{5C22544A-7EE6-4342-B048-85BDC9FD1C3A}</a:tableStyleId>
              </a:tblPr>
              <a:tblGrid>
                <a:gridCol w="541685"/>
                <a:gridCol w="3803561"/>
                <a:gridCol w="88412"/>
                <a:gridCol w="1357605"/>
                <a:gridCol w="1128958"/>
                <a:gridCol w="1214701"/>
                <a:gridCol w="1386189"/>
                <a:gridCol w="1275435"/>
                <a:gridCol w="1214700"/>
              </a:tblGrid>
              <a:tr h="253555">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6358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8">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358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6">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278093">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Pagado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36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c.8) Servicios Oficiales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8230-3800-1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C36 (+) D36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E36 (-) F36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37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 Otros Servicios Generales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8230-3900-1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C37 (+) D37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E37 (-) F37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278093">
                <a:tc>
                  <a:txBody>
                    <a:bodyPr/>
                    <a:lstStyle/>
                    <a:p>
                      <a:pPr algn="ctr" fontAlgn="ctr"/>
                      <a:r>
                        <a:rPr lang="es-MX" sz="1400" u="none" strike="noStrike">
                          <a:effectLst/>
                          <a:latin typeface="Arial" panose="020B0604020202020204" pitchFamily="34" charset="0"/>
                          <a:cs typeface="Arial" panose="020B0604020202020204" pitchFamily="34" charset="0"/>
                        </a:rPr>
                        <a:t>38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I.D Transferencias, Asignaciones, Subsidios y Otras Ayudas (I.D = d.1 + d.2 + d.3 + d.4 + d.5 + d.6 + d.7 + d.8 + d.9)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3613"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∑C39:C47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∑D39:D47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∑E39:E47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∑F39:F47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∑G39:G47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∑H39:H47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39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d.1) Transferencias Internas y Asignaciones al Sector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C39 (+) D39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E39 (-) F39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d.2) Transferencias al Resto del Sector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C40 (+) D40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E40 (-) F40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d.3) Subsidios y Subvenciones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C41 (+) D41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E41 (-) F41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d.4) Ayudas Sociales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C42 (+) D42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E42 (-) F42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d.5) Pensiones y Jubilaciones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C43 (+) D43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E43 (-) F43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d.6) Transferencias a Fideicomisos, Mandatos y Otros Análogos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Saldo 8230-4600-1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C44 (+) D44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E44 (-) F44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bl>
          </a:graphicData>
        </a:graphic>
      </p:graphicFrame>
    </p:spTree>
    <p:extLst>
      <p:ext uri="{BB962C8B-B14F-4D97-AF65-F5344CB8AC3E}">
        <p14:creationId xmlns:p14="http://schemas.microsoft.com/office/powerpoint/2010/main" val="36710983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95535" y="211924"/>
          <a:ext cx="11987283" cy="6366678"/>
        </p:xfrm>
        <a:graphic>
          <a:graphicData uri="http://schemas.openxmlformats.org/drawingml/2006/table">
            <a:tbl>
              <a:tblPr>
                <a:tableStyleId>{5C22544A-7EE6-4342-B048-85BDC9FD1C3A}</a:tableStyleId>
              </a:tblPr>
              <a:tblGrid>
                <a:gridCol w="567361"/>
                <a:gridCol w="3271496"/>
                <a:gridCol w="585955"/>
                <a:gridCol w="799835"/>
                <a:gridCol w="555063"/>
                <a:gridCol w="1126705"/>
                <a:gridCol w="1127326"/>
                <a:gridCol w="84950"/>
                <a:gridCol w="1258530"/>
                <a:gridCol w="124893"/>
                <a:gridCol w="1272891"/>
                <a:gridCol w="1212278"/>
              </a:tblGrid>
              <a:tr h="253555">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G</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H</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6358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358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278093">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Pagado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t"/>
                      <a:r>
                        <a:rPr lang="es-MX" sz="1400"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gridSpan="2">
                  <a:txBody>
                    <a:bodyPr/>
                    <a:lstStyle/>
                    <a:p>
                      <a:pPr algn="ctr" fontAlgn="t"/>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ctr"/>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t"/>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gridSpan="2">
                  <a:txBody>
                    <a:bodyPr/>
                    <a:lstStyle/>
                    <a:p>
                      <a:pPr algn="ctr" fontAlgn="t"/>
                      <a:r>
                        <a:rPr lang="es-MX" sz="1400"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ctr"/>
                      <a:r>
                        <a:rPr lang="es-MX" sz="1400" u="none" strike="noStrike">
                          <a:effectLst/>
                          <a:latin typeface="Arial" panose="020B0604020202020204" pitchFamily="34" charset="0"/>
                          <a:cs typeface="Arial" panose="020B0604020202020204" pitchFamily="34" charset="0"/>
                        </a:rPr>
                        <a:t>( e )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d.7) Transferencias a la Seguridad Social</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C45 (+) D45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E45 (-) F45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d.8) Donativos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C46 (+) D46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E46 (-) F46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d.9) Transferencias al Exterior</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C47  (+) D47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E47 (-) F47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278093">
                <a:tc>
                  <a:txBody>
                    <a:bodyPr/>
                    <a:lstStyle/>
                    <a:p>
                      <a:pPr algn="ctr" fontAlgn="ctr"/>
                      <a:r>
                        <a:rPr lang="es-MX" sz="1400" u="none" strike="noStrike">
                          <a:effectLst/>
                          <a:latin typeface="Arial" panose="020B0604020202020204" pitchFamily="34" charset="0"/>
                          <a:cs typeface="Arial" panose="020B0604020202020204" pitchFamily="34" charset="0"/>
                        </a:rPr>
                        <a:t>48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I.E Bienes Muebles, Inmuebles e Intangibles (I.E = e.1 + e.2 + e.3 + e.4 + e.5 + e.6 + e.7 + e.8 + e.9)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3613"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∑C49:C57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∑D49:D57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∑E49:E57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∑F49:F57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∑G49:G57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∑H49:H57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49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 Mobiliario y Equipo de Administración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C49  (+) D49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E49 (-) F49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50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e.2) Mobiliario y Equipo Educacional y Recreativo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C50  (+) D50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E50 (-) F50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51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e.3) Equipo e Instrumental Médico y de Laboratorio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C51  (+) D51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E51 (-) F51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52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 Vehículos y Equipo de Transporte</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C52  (+) D52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E52 (-) F52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dirty="0">
                          <a:effectLst/>
                          <a:latin typeface="Arial" panose="020B0604020202020204" pitchFamily="34" charset="0"/>
                          <a:cs typeface="Arial" panose="020B0604020202020204" pitchFamily="34" charset="0"/>
                        </a:rPr>
                        <a:t>53</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e.5) Equipo de Defensa y Seguridad</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C53  (+) D53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E53 (-) F53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bl>
          </a:graphicData>
        </a:graphic>
      </p:graphicFrame>
    </p:spTree>
    <p:extLst>
      <p:ext uri="{BB962C8B-B14F-4D97-AF65-F5344CB8AC3E}">
        <p14:creationId xmlns:p14="http://schemas.microsoft.com/office/powerpoint/2010/main" val="14675824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36477" y="167885"/>
          <a:ext cx="11941793" cy="6424220"/>
        </p:xfrm>
        <a:graphic>
          <a:graphicData uri="http://schemas.openxmlformats.org/drawingml/2006/table">
            <a:tbl>
              <a:tblPr>
                <a:tableStyleId>{5C22544A-7EE6-4342-B048-85BDC9FD1C3A}</a:tableStyleId>
              </a:tblPr>
              <a:tblGrid>
                <a:gridCol w="591667"/>
                <a:gridCol w="2961727"/>
                <a:gridCol w="854626"/>
                <a:gridCol w="792006"/>
                <a:gridCol w="557750"/>
                <a:gridCol w="992901"/>
                <a:gridCol w="129528"/>
                <a:gridCol w="1033460"/>
                <a:gridCol w="174218"/>
                <a:gridCol w="1378170"/>
                <a:gridCol w="1268062"/>
                <a:gridCol w="133806"/>
                <a:gridCol w="1073872"/>
              </a:tblGrid>
              <a:tr h="290714">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a:txBody>
                    <a:bodyPr/>
                    <a:lstStyle/>
                    <a:p>
                      <a:pPr algn="ctr" fontAlgn="ctr"/>
                      <a:r>
                        <a:rPr lang="es-MX" sz="1400" b="1" u="none" strike="noStrike" dirty="0">
                          <a:effectLst/>
                          <a:latin typeface="Arial" panose="020B0604020202020204" pitchFamily="34" charset="0"/>
                          <a:cs typeface="Arial" panose="020B0604020202020204" pitchFamily="34" charset="0"/>
                        </a:rPr>
                        <a:t>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G</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H</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r>
              <a:tr h="187558">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880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558">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r h="318848">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y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r h="16880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gridSpan="2">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 Maquinaria, Otros Equipos y Herramientas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C54  (+) D54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E54 (-) F54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 Activos Biológicos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C55  (+) D55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8270-5700-1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E55 (-) F55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 Bienes Inmuebles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C56  (+) D56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8270-5800-1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E56 (-) F56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 Activos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C57  (+) D57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E57 (-) F57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I.F Inversión Pública (I.F = f.1 + f.2 + f.3)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401"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∑C59:C61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∑D59:D61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∑E59:E61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∑F59:F61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∑G59:G61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∑H59:H61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59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f.1) Obra Pública en Bienes de Dominio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C59  (+) D59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E59 (-) F59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60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f.2) Obra Pública en Bienes Propios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C60  (+) D60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E60 (-) F60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61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f.3) Proyectos Productivos y Acciones de Fomento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C61  (+) D61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E61 (-) F61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318848">
                <a:tc>
                  <a:txBody>
                    <a:bodyPr/>
                    <a:lstStyle/>
                    <a:p>
                      <a:pPr algn="ctr" fontAlgn="ctr"/>
                      <a:r>
                        <a:rPr lang="es-MX" sz="1400" u="none" strike="noStrike">
                          <a:effectLst/>
                          <a:latin typeface="Arial" panose="020B0604020202020204" pitchFamily="34" charset="0"/>
                          <a:cs typeface="Arial" panose="020B0604020202020204" pitchFamily="34" charset="0"/>
                        </a:rPr>
                        <a:t>62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I.G Inversiones Financieras y Otras Provisiones (I.G = g.1 + g.2 + g.3 + g.4 + g.5 + g.6 + g.7)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4401"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∑C63,C64,C65,C66,C67,C69,C70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∑D63,D64,D65,D66,D67,D69,D70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∑E63,E64,E65,E66,E67,E69,E70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∑F63,F64,F65,F66,F67,F69,F70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∑G63,G64,G65,G66,G67,G69,G70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∑H63,H64,H65,H66,H67,H69,H70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bl>
          </a:graphicData>
        </a:graphic>
      </p:graphicFrame>
    </p:spTree>
    <p:extLst>
      <p:ext uri="{BB962C8B-B14F-4D97-AF65-F5344CB8AC3E}">
        <p14:creationId xmlns:p14="http://schemas.microsoft.com/office/powerpoint/2010/main" val="406474640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68239" y="244006"/>
          <a:ext cx="12028224" cy="6366678"/>
        </p:xfrm>
        <a:graphic>
          <a:graphicData uri="http://schemas.openxmlformats.org/drawingml/2006/table">
            <a:tbl>
              <a:tblPr>
                <a:tableStyleId>{5C22544A-7EE6-4342-B048-85BDC9FD1C3A}</a:tableStyleId>
              </a:tblPr>
              <a:tblGrid>
                <a:gridCol w="504965"/>
                <a:gridCol w="2988860"/>
                <a:gridCol w="946100"/>
                <a:gridCol w="541506"/>
                <a:gridCol w="818019"/>
                <a:gridCol w="806065"/>
                <a:gridCol w="324487"/>
                <a:gridCol w="1012993"/>
                <a:gridCol w="203424"/>
                <a:gridCol w="1243239"/>
                <a:gridCol w="144910"/>
                <a:gridCol w="1277238"/>
                <a:gridCol w="1216418"/>
              </a:tblGrid>
              <a:tr h="253555">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6358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Clasificación por Objeto del Gasto (Capítulo y 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904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(Pesos)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3584">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10">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278093">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4722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 Inversiones para el Fomento de Actividades Productivas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C63  (+) D63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E63 (-) F63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g.2) Acciones y Participaciones de Capital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C64  (+) D64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E64 (-) F64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g.3) Compra de Títulos y Valores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C65  (+) D65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E65 (-) F65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g.4) Concesión de Préstamos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C66  (+) D66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E66 (-) F66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g.5) Inversiones en Fideicomisos, Mandatos y Otros Análogos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C67  (+) D67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E67 (-) F67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Fideicomiso de Desastres Naturales (Informativo)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69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g.6) Otras Inversiones Financieras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C69  (+) D69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E69 (-) F69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70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g.7) Provisiones para Contingencias y Otras Erogaciones Especiales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47226"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C70  (+) D70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8250-7900-1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8270-7900-1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E70 (-) F70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r>
              <a:tr h="139047">
                <a:tc>
                  <a:txBody>
                    <a:bodyPr/>
                    <a:lstStyle/>
                    <a:p>
                      <a:pPr algn="ctr" fontAlgn="ctr"/>
                      <a:r>
                        <a:rPr lang="es-MX" sz="1400" u="none" strike="noStrike">
                          <a:effectLst/>
                          <a:latin typeface="Arial" panose="020B0604020202020204" pitchFamily="34" charset="0"/>
                          <a:cs typeface="Arial" panose="020B0604020202020204" pitchFamily="34" charset="0"/>
                        </a:rPr>
                        <a:t>71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I.H Participaciones y Aportaciones (I.H = h.1 + h.2 + h.3)</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3613"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∑C72:C74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∑D72:D74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∑E72:E74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∑F72:F74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∑G72:G74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79" marR="8179" marT="817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∑H72:H74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179" marR="8179" marT="8179" marB="0" anchor="ctr"/>
                </a:tc>
              </a:tr>
            </a:tbl>
          </a:graphicData>
        </a:graphic>
      </p:graphicFrame>
    </p:spTree>
    <p:extLst>
      <p:ext uri="{BB962C8B-B14F-4D97-AF65-F5344CB8AC3E}">
        <p14:creationId xmlns:p14="http://schemas.microsoft.com/office/powerpoint/2010/main" val="24938636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69459" y="146036"/>
          <a:ext cx="11854219" cy="6647499"/>
        </p:xfrm>
        <a:graphic>
          <a:graphicData uri="http://schemas.openxmlformats.org/drawingml/2006/table">
            <a:tbl>
              <a:tblPr>
                <a:tableStyleId>{5C22544A-7EE6-4342-B048-85BDC9FD1C3A}</a:tableStyleId>
              </a:tblPr>
              <a:tblGrid>
                <a:gridCol w="458957"/>
                <a:gridCol w="2817122"/>
                <a:gridCol w="1099615"/>
                <a:gridCol w="647002"/>
                <a:gridCol w="692856"/>
                <a:gridCol w="926989"/>
                <a:gridCol w="187209"/>
                <a:gridCol w="953725"/>
                <a:gridCol w="245095"/>
                <a:gridCol w="1368066"/>
                <a:gridCol w="1258762"/>
                <a:gridCol w="79704"/>
                <a:gridCol w="1119117"/>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b="0" i="0" u="none" strike="noStrike" dirty="0" smtClean="0">
                          <a:solidFill>
                            <a:srgbClr val="000000"/>
                          </a:solidFill>
                          <a:effectLst/>
                          <a:latin typeface="Arial" panose="020B0604020202020204" pitchFamily="34" charset="0"/>
                          <a:cs typeface="Arial" panose="020B0604020202020204" pitchFamily="34" charset="0"/>
                        </a:rPr>
                        <a:t>72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 Participaciones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8210-8100-1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8230-8100-1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C72  (+) D72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8250-8100-1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8270-8100-1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E72 (-) F72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h.2) Aportaciones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8210-8300-1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8230-8300-1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C73  (+) D73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8250-8300-1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8270-8300-1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E73 (-) F73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h.3) Convenios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8210-8500-1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8230-8500-1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C74  (+) D74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8250-8500-1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8270-8500-1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E74 (-) F74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 Deuda Pública (I.I = i.1 + i.2 + i.3 + i.4 + i.5 + i.6 + i.7)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∑C76:C82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∑D76:D82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∑E76:E82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∑F76:F82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∑G76:G82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∑H76:H82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i.1) Amortización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C76  (+) D76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8270-9100-1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E76 (-) F76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i.2) Intereses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C77  (+) D77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8270-9200-1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E77 (-) F77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i.3) Comisiones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C78  (+) D78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8270-9300-1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E78 (-) F78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79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i.4) Gastos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C79  (+) D79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8270-9400-1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E79 (-) F79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i.5) Costo por Coberturas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C80  (+) D80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8270-9500-1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E80 (-) F80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dirty="0">
                          <a:effectLst/>
                          <a:latin typeface="Arial" panose="020B0604020202020204" pitchFamily="34" charset="0"/>
                          <a:cs typeface="Arial" panose="020B0604020202020204" pitchFamily="34" charset="0"/>
                        </a:rPr>
                        <a:t>81</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i.6) Apoyos Financieros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C81  (+) D81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8270-9600-1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E81 (-) F81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3765254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071850133"/>
              </p:ext>
            </p:extLst>
          </p:nvPr>
        </p:nvGraphicFramePr>
        <p:xfrm>
          <a:off x="114856" y="113508"/>
          <a:ext cx="11977054" cy="6638110"/>
        </p:xfrm>
        <a:graphic>
          <a:graphicData uri="http://schemas.openxmlformats.org/drawingml/2006/table">
            <a:tbl>
              <a:tblPr>
                <a:tableStyleId>{5C22544A-7EE6-4342-B048-85BDC9FD1C3A}</a:tableStyleId>
              </a:tblPr>
              <a:tblGrid>
                <a:gridCol w="505213"/>
                <a:gridCol w="3180313"/>
                <a:gridCol w="735509"/>
                <a:gridCol w="755261"/>
                <a:gridCol w="598480"/>
                <a:gridCol w="1125743"/>
                <a:gridCol w="1211243"/>
                <a:gridCol w="1382242"/>
                <a:gridCol w="83617"/>
                <a:gridCol w="1188187"/>
                <a:gridCol w="132210"/>
                <a:gridCol w="1079036"/>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a:effectLst/>
                          <a:latin typeface="Arial" panose="020B0604020202020204" pitchFamily="34" charset="0"/>
                          <a:cs typeface="Arial" panose="020B0604020202020204" pitchFamily="34" charset="0"/>
                        </a:rPr>
                        <a:t>Clasificación por Objeto del Gasto (Capítulo y 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Estimado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Pagado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i.7) Adeudos de Ejercicios Fiscales Anteriores (ADEFAS)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C82  (+) D82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8270-9900-1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E82 (-) F82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478835">
                <a:tc>
                  <a:txBody>
                    <a:bodyPr/>
                    <a:lstStyle/>
                    <a:p>
                      <a:pPr algn="ctr" fontAlgn="ctr"/>
                      <a:r>
                        <a:rPr lang="es-MX" sz="1400" u="none" strike="noStrike">
                          <a:effectLst/>
                          <a:latin typeface="Arial" panose="020B0604020202020204" pitchFamily="34" charset="0"/>
                          <a:cs typeface="Arial" panose="020B0604020202020204" pitchFamily="34" charset="0"/>
                        </a:rPr>
                        <a:t>84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II. Gasto Etiquetado </a:t>
                      </a:r>
                      <a:r>
                        <a:rPr lang="es-MX" sz="1400" u="none" strike="noStrike" dirty="0">
                          <a:effectLst/>
                          <a:latin typeface="Arial" panose="020B0604020202020204" pitchFamily="34" charset="0"/>
                          <a:cs typeface="Arial" panose="020B0604020202020204" pitchFamily="34" charset="0"/>
                        </a:rPr>
                        <a:t>(II = II.A +II.B + II.C + II.D + II.E + II.F + II.G + II.H + II.I)</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∑C85,C93,C103,C113,C123,C133,C137,C146,C149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∑D85,D93,D103,D113,D123,D133,D137,D146,D149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∑E85,E93,E103,E113,E123,E133,E137,E146,E149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∑F85,F93,F103,F113,F123,F133,F137,F146,F149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∑G85,G93,G103,G113,G123,G133,G137,G146,G149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∑H85,H93,H103,H113,H123,H133,H137,H146,H149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II.A Servicios Personales (II.A = a.1 + a.2 + a.3 + a.4 + a.5 + a.6 + a.7)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∑C86:C92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∑D86:D92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∑E86:E92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∑F86:F92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∑G86:G92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∑H86:H92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a.1) Remuneraciones al Personal de Carácter Permanente</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C86  (+) D86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E86 (-) F86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a.2) Remuneraciones al Personal de Carácter Transitorio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C87  (+) D87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E87 (-) F87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a.3) Remuneraciones Adicionales y Especiales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C88  (+) D88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E88 (-) F88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89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a.4)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C89  (+) D89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E89 (-) F89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90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a.5) Otras Prestaciones Sociales y Económicas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C90  (+) D90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E90 (-) F90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91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a.6) Previsiones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C91  (+) D91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8250-1600-2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8270-1600-2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E91 (-) F91</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3096428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p:cNvGraphicFramePr>
            <a:graphicFrameLocks noGrp="1"/>
          </p:cNvGraphicFramePr>
          <p:nvPr>
            <p:extLst>
              <p:ext uri="{D42A27DB-BD31-4B8C-83A1-F6EECF244321}">
                <p14:modId xmlns:p14="http://schemas.microsoft.com/office/powerpoint/2010/main" val="3030696282"/>
              </p:ext>
            </p:extLst>
          </p:nvPr>
        </p:nvGraphicFramePr>
        <p:xfrm>
          <a:off x="360608" y="1378039"/>
          <a:ext cx="11552350" cy="5188704"/>
        </p:xfrm>
        <a:graphic>
          <a:graphicData uri="http://schemas.openxmlformats.org/drawingml/2006/table">
            <a:tbl>
              <a:tblPr>
                <a:tableStyleId>{5C22544A-7EE6-4342-B048-85BDC9FD1C3A}</a:tableStyleId>
              </a:tblPr>
              <a:tblGrid>
                <a:gridCol w="2224551"/>
                <a:gridCol w="4265945"/>
                <a:gridCol w="5061854"/>
              </a:tblGrid>
              <a:tr h="627262">
                <a:tc>
                  <a:txBody>
                    <a:bodyPr/>
                    <a:lstStyle/>
                    <a:p>
                      <a:pPr algn="l" rtl="0" fontAlgn="ctr"/>
                      <a:r>
                        <a:rPr lang="es-MX" sz="2300" b="1" u="none" strike="noStrike" dirty="0">
                          <a:solidFill>
                            <a:srgbClr val="00B0F0"/>
                          </a:solidFill>
                          <a:effectLst/>
                        </a:rPr>
                        <a:t>2. Etiquetado</a:t>
                      </a:r>
                      <a:endParaRPr lang="es-MX" sz="2300" b="1" i="0" u="none" strike="noStrike" dirty="0">
                        <a:solidFill>
                          <a:srgbClr val="00B0F0"/>
                        </a:solidFill>
                        <a:effectLst/>
                        <a:latin typeface="Cambria" panose="02040503050406030204" pitchFamily="18" charset="0"/>
                      </a:endParaRPr>
                    </a:p>
                  </a:txBody>
                  <a:tcPr marL="9097" marR="9097" marT="9097" marB="0" anchor="ctr">
                    <a:noFill/>
                  </a:tcP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s-MX" sz="2000" b="1" dirty="0" smtClean="0">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s-MX" sz="2000" b="1" dirty="0" smtClean="0">
                          <a:latin typeface="+mn-lt"/>
                        </a:rPr>
                        <a:t>Son los recursos que provienen de transferencias federales etiquetadas, en el caso de los Municipios, adicionalmente se incluyen las erogaciones que éstos realizan con recursos de la Entidad Federativa con un destino específico.</a:t>
                      </a:r>
                    </a:p>
                    <a:p>
                      <a:pPr algn="l" rtl="0" fontAlgn="ctr"/>
                      <a:endParaRPr lang="es-MX" sz="2300" b="1" i="0" u="none" strike="noStrike" dirty="0">
                        <a:solidFill>
                          <a:srgbClr val="00B0F0"/>
                        </a:solidFill>
                        <a:effectLst/>
                        <a:latin typeface="Cambria" panose="02040503050406030204" pitchFamily="18" charset="0"/>
                      </a:endParaRPr>
                    </a:p>
                  </a:txBody>
                  <a:tcPr marL="9097" marR="9097" marT="9097" marB="0" anchor="ctr">
                    <a:noFill/>
                  </a:tcPr>
                </a:tc>
                <a:tc hMerge="1">
                  <a:txBody>
                    <a:bodyPr/>
                    <a:lstStyle/>
                    <a:p>
                      <a:pPr algn="l" fontAlgn="b"/>
                      <a:endParaRPr lang="es-MX" sz="1100" b="0" i="0" u="none" strike="noStrike" dirty="0">
                        <a:solidFill>
                          <a:srgbClr val="000000"/>
                        </a:solidFill>
                        <a:effectLst/>
                        <a:latin typeface="Calibri" panose="020F0502020204030204" pitchFamily="34" charset="0"/>
                      </a:endParaRPr>
                    </a:p>
                  </a:txBody>
                  <a:tcPr marL="9097" marR="9097" marT="9097" marB="0" anchor="b">
                    <a:noFill/>
                  </a:tcPr>
                </a:tc>
              </a:tr>
              <a:tr h="486128">
                <a:tc rowSpan="2">
                  <a:txBody>
                    <a:bodyPr/>
                    <a:lstStyle/>
                    <a:p>
                      <a:pPr algn="ctr" rtl="0" fontAlgn="ctr"/>
                      <a:r>
                        <a:rPr lang="es-MX" sz="1800" b="1" u="none" strike="noStrike" dirty="0">
                          <a:effectLst/>
                        </a:rPr>
                        <a:t>25. Recursos Federales</a:t>
                      </a:r>
                      <a:endParaRPr lang="es-MX" sz="1800" b="1" i="0" u="none" strike="noStrike" dirty="0">
                        <a:solidFill>
                          <a:srgbClr val="000000"/>
                        </a:solidFill>
                        <a:effectLst/>
                        <a:latin typeface="Cambria" panose="02040503050406030204" pitchFamily="18" charset="0"/>
                      </a:endParaRPr>
                    </a:p>
                  </a:txBody>
                  <a:tcPr marL="9097" marR="9097" marT="9097" marB="0" anchor="ctr">
                    <a:solidFill>
                      <a:schemeClr val="accent6">
                        <a:lumMod val="60000"/>
                        <a:lumOff val="40000"/>
                      </a:schemeClr>
                    </a:solidFill>
                  </a:tcPr>
                </a:tc>
                <a:tc>
                  <a:txBody>
                    <a:bodyPr/>
                    <a:lstStyle/>
                    <a:p>
                      <a:pPr algn="l" rtl="0" fontAlgn="ctr">
                        <a:buClr>
                          <a:srgbClr val="000000"/>
                        </a:buClr>
                        <a:buSzPts val="1800"/>
                        <a:buFont typeface="Wingdings" panose="05000000000000000000" pitchFamily="2" charset="2"/>
                        <a:buChar char="v"/>
                      </a:pPr>
                      <a:r>
                        <a:rPr lang="es-MX" sz="1700" u="none" strike="noStrike" dirty="0">
                          <a:effectLst/>
                        </a:rPr>
                        <a:t>Aportaciones</a:t>
                      </a:r>
                      <a:endParaRPr lang="es-MX" sz="1700" b="0" i="0" u="none" strike="noStrike" dirty="0">
                        <a:solidFill>
                          <a:srgbClr val="000000"/>
                        </a:solidFill>
                        <a:effectLst/>
                        <a:latin typeface="Wingdings" panose="05000000000000000000" pitchFamily="2" charset="2"/>
                      </a:endParaRPr>
                    </a:p>
                  </a:txBody>
                  <a:tcPr marL="245607" marR="9097" marT="9097" marB="0" anchor="ctr">
                    <a:solidFill>
                      <a:schemeClr val="accent6">
                        <a:lumMod val="60000"/>
                        <a:lumOff val="40000"/>
                      </a:schemeClr>
                    </a:solidFill>
                  </a:tcPr>
                </a:tc>
                <a:tc rowSpan="2">
                  <a:txBody>
                    <a:bodyPr/>
                    <a:lstStyle/>
                    <a:p>
                      <a:pPr algn="ctr" rtl="0" fontAlgn="ctr">
                        <a:buClr>
                          <a:srgbClr val="000000"/>
                        </a:buClr>
                        <a:buSzPts val="1800"/>
                        <a:buFont typeface="Wingdings" panose="05000000000000000000" pitchFamily="2" charset="2"/>
                        <a:buChar char=" "/>
                      </a:pPr>
                      <a:r>
                        <a:rPr lang="es-MX" sz="1700" u="none" strike="noStrike">
                          <a:effectLst/>
                        </a:rPr>
                        <a:t>Convenios de recursos federales etiquetados </a:t>
                      </a:r>
                      <a:endParaRPr lang="es-MX" sz="1700" b="0" i="0" u="none" strike="noStrike">
                        <a:solidFill>
                          <a:srgbClr val="000000"/>
                        </a:solidFill>
                        <a:effectLst/>
                        <a:latin typeface="Wingdings" panose="05000000000000000000" pitchFamily="2" charset="2"/>
                      </a:endParaRPr>
                    </a:p>
                  </a:txBody>
                  <a:tcPr marL="9097" marR="9097" marT="9097" marB="0" anchor="ctr">
                    <a:solidFill>
                      <a:schemeClr val="accent6">
                        <a:lumMod val="60000"/>
                        <a:lumOff val="40000"/>
                      </a:schemeClr>
                    </a:solidFill>
                  </a:tcPr>
                </a:tc>
              </a:tr>
              <a:tr h="533171">
                <a:tc vMerge="1">
                  <a:txBody>
                    <a:bodyPr/>
                    <a:lstStyle/>
                    <a:p>
                      <a:endParaRPr lang="es-MX"/>
                    </a:p>
                  </a:txBody>
                  <a:tcPr/>
                </a:tc>
                <a:tc>
                  <a:txBody>
                    <a:bodyPr/>
                    <a:lstStyle/>
                    <a:p>
                      <a:pPr algn="l" rtl="0" fontAlgn="ctr">
                        <a:buClr>
                          <a:srgbClr val="000000"/>
                        </a:buClr>
                        <a:buSzPts val="1800"/>
                        <a:buFont typeface="Wingdings" panose="05000000000000000000" pitchFamily="2" charset="2"/>
                        <a:buChar char="v"/>
                      </a:pPr>
                      <a:r>
                        <a:rPr lang="es-MX" sz="1700" u="none" strike="noStrike" dirty="0">
                          <a:effectLst/>
                        </a:rPr>
                        <a:t>Fondos distintos de aportaciones</a:t>
                      </a:r>
                      <a:endParaRPr lang="es-MX" sz="1700" b="0" i="0" u="none" strike="noStrike" dirty="0">
                        <a:solidFill>
                          <a:srgbClr val="000000"/>
                        </a:solidFill>
                        <a:effectLst/>
                        <a:latin typeface="Wingdings" panose="05000000000000000000" pitchFamily="2" charset="2"/>
                      </a:endParaRPr>
                    </a:p>
                  </a:txBody>
                  <a:tcPr marL="245607" marR="9097" marT="9097" marB="0" anchor="ctr">
                    <a:solidFill>
                      <a:schemeClr val="accent6">
                        <a:lumMod val="60000"/>
                        <a:lumOff val="40000"/>
                      </a:schemeClr>
                    </a:solidFill>
                  </a:tcPr>
                </a:tc>
                <a:tc vMerge="1">
                  <a:txBody>
                    <a:bodyPr/>
                    <a:lstStyle/>
                    <a:p>
                      <a:endParaRPr lang="es-MX"/>
                    </a:p>
                  </a:txBody>
                  <a:tcPr/>
                </a:tc>
              </a:tr>
              <a:tr h="1370565">
                <a:tc>
                  <a:txBody>
                    <a:bodyPr/>
                    <a:lstStyle/>
                    <a:p>
                      <a:pPr algn="ctr" rtl="0" fontAlgn="ctr"/>
                      <a:r>
                        <a:rPr lang="es-MX" sz="1800" b="1" u="none" strike="noStrike" dirty="0">
                          <a:effectLst/>
                        </a:rPr>
                        <a:t>26. Recursos Estatales</a:t>
                      </a:r>
                      <a:endParaRPr lang="es-MX" sz="1800" b="1" i="0" u="none" strike="noStrike" dirty="0">
                        <a:solidFill>
                          <a:srgbClr val="000000"/>
                        </a:solidFill>
                        <a:effectLst/>
                        <a:latin typeface="Cambria" panose="02040503050406030204" pitchFamily="18" charset="0"/>
                      </a:endParaRPr>
                    </a:p>
                  </a:txBody>
                  <a:tcPr marL="9097" marR="9097" marT="9097" marB="0" anchor="ctr">
                    <a:solidFill>
                      <a:schemeClr val="accent6">
                        <a:lumMod val="40000"/>
                        <a:lumOff val="60000"/>
                      </a:schemeClr>
                    </a:solidFill>
                  </a:tcPr>
                </a:tc>
                <a:tc gridSpan="2">
                  <a:txBody>
                    <a:bodyPr/>
                    <a:lstStyle/>
                    <a:p>
                      <a:pPr algn="l" rtl="0" fontAlgn="ctr">
                        <a:buClr>
                          <a:srgbClr val="000000"/>
                        </a:buClr>
                        <a:buSzPts val="1800"/>
                        <a:buFont typeface="Wingdings" panose="05000000000000000000" pitchFamily="2" charset="2"/>
                        <a:buChar char="v"/>
                      </a:pPr>
                      <a:r>
                        <a:rPr lang="es-MX" sz="1700" u="none" strike="noStrike" dirty="0">
                          <a:effectLst/>
                        </a:rPr>
                        <a:t>En el caso de los Municipios, son los que provienen del Gobierno Estatal y que cuentan con un destino específico, en términos de la Ley de Ingresos Estatal y del Presupuesto de Egresos Estatal.</a:t>
                      </a:r>
                      <a:endParaRPr lang="es-MX" sz="1700" b="0" i="0" u="none" strike="noStrike" dirty="0">
                        <a:solidFill>
                          <a:srgbClr val="000000"/>
                        </a:solidFill>
                        <a:effectLst/>
                        <a:latin typeface="Wingdings" panose="05000000000000000000" pitchFamily="2" charset="2"/>
                      </a:endParaRPr>
                    </a:p>
                  </a:txBody>
                  <a:tcPr marL="9097" marR="9097" marT="9097" marB="0" anchor="ctr">
                    <a:solidFill>
                      <a:schemeClr val="accent6">
                        <a:lumMod val="40000"/>
                        <a:lumOff val="60000"/>
                      </a:schemeClr>
                    </a:solidFill>
                  </a:tcPr>
                </a:tc>
                <a:tc hMerge="1">
                  <a:txBody>
                    <a:bodyPr/>
                    <a:lstStyle/>
                    <a:p>
                      <a:endParaRPr lang="es-MX"/>
                    </a:p>
                  </a:txBody>
                  <a:tcPr/>
                </a:tc>
              </a:tr>
              <a:tr h="1220023">
                <a:tc>
                  <a:txBody>
                    <a:bodyPr/>
                    <a:lstStyle/>
                    <a:p>
                      <a:pPr algn="ctr" rtl="0" fontAlgn="ctr"/>
                      <a:r>
                        <a:rPr lang="es-MX" sz="1800" b="1" u="none" strike="noStrike" dirty="0">
                          <a:effectLst/>
                        </a:rPr>
                        <a:t>27. Otros Recursos de </a:t>
                      </a:r>
                      <a:r>
                        <a:rPr lang="es-MX" sz="1800" b="1" u="none" strike="noStrike" dirty="0" smtClean="0">
                          <a:effectLst/>
                        </a:rPr>
                        <a:t>transferencias </a:t>
                      </a:r>
                      <a:r>
                        <a:rPr lang="es-MX" sz="1800" b="1" u="none" strike="noStrike" dirty="0">
                          <a:effectLst/>
                        </a:rPr>
                        <a:t>federales etiquetadas</a:t>
                      </a:r>
                      <a:endParaRPr lang="es-MX" sz="1800" b="1" i="0" u="none" strike="noStrike" dirty="0">
                        <a:solidFill>
                          <a:srgbClr val="000000"/>
                        </a:solidFill>
                        <a:effectLst/>
                        <a:latin typeface="Cambria" panose="02040503050406030204" pitchFamily="18" charset="0"/>
                      </a:endParaRPr>
                    </a:p>
                  </a:txBody>
                  <a:tcPr marL="9097" marR="9097" marT="9097" marB="0" anchor="ctr">
                    <a:solidFill>
                      <a:schemeClr val="accent6">
                        <a:lumMod val="60000"/>
                        <a:lumOff val="40000"/>
                      </a:schemeClr>
                    </a:solidFill>
                  </a:tcPr>
                </a:tc>
                <a:tc gridSpan="2">
                  <a:txBody>
                    <a:bodyPr/>
                    <a:lstStyle/>
                    <a:p>
                      <a:pPr algn="l" rtl="0" fontAlgn="ctr">
                        <a:buClr>
                          <a:srgbClr val="000000"/>
                        </a:buClr>
                        <a:buSzPts val="1800"/>
                        <a:buFont typeface="Wingdings" panose="05000000000000000000" pitchFamily="2" charset="2"/>
                        <a:buChar char="v"/>
                      </a:pPr>
                      <a:r>
                        <a:rPr lang="es-MX" sz="1700" u="none" strike="noStrike" dirty="0">
                          <a:effectLst/>
                        </a:rPr>
                        <a:t>Son los que provienen de otras fuentes etiquetadas no comprendidas en los conceptos anteriores.</a:t>
                      </a:r>
                      <a:endParaRPr lang="es-MX" sz="1700" b="0" i="0" u="none" strike="noStrike" dirty="0">
                        <a:solidFill>
                          <a:srgbClr val="000000"/>
                        </a:solidFill>
                        <a:effectLst/>
                        <a:latin typeface="Wingdings" panose="05000000000000000000" pitchFamily="2" charset="2"/>
                      </a:endParaRPr>
                    </a:p>
                  </a:txBody>
                  <a:tcPr marL="9097" marR="9097" marT="9097" marB="0" anchor="ctr">
                    <a:solidFill>
                      <a:schemeClr val="accent6">
                        <a:lumMod val="60000"/>
                        <a:lumOff val="40000"/>
                      </a:schemeClr>
                    </a:solidFill>
                  </a:tcPr>
                </a:tc>
                <a:tc hMerge="1">
                  <a:txBody>
                    <a:bodyPr/>
                    <a:lstStyle/>
                    <a:p>
                      <a:endParaRPr lang="es-MX"/>
                    </a:p>
                  </a:txBody>
                  <a:tcPr/>
                </a:tc>
              </a:tr>
            </a:tbl>
          </a:graphicData>
        </a:graphic>
      </p:graphicFrame>
      <p:sp>
        <p:nvSpPr>
          <p:cNvPr id="7" name="Rectángulo 6"/>
          <p:cNvSpPr/>
          <p:nvPr/>
        </p:nvSpPr>
        <p:spPr>
          <a:xfrm>
            <a:off x="141605" y="253484"/>
            <a:ext cx="7158626" cy="480131"/>
          </a:xfrm>
          <a:prstGeom prst="rect">
            <a:avLst/>
          </a:prstGeom>
        </p:spPr>
        <p:txBody>
          <a:bodyPr vert="horz" lIns="91440" tIns="45720" rIns="91440" bIns="45720" rtlCol="0" anchor="b">
            <a:normAutofit/>
          </a:bodyPr>
          <a:lstStyle/>
          <a:p>
            <a:pPr>
              <a:lnSpc>
                <a:spcPct val="90000"/>
              </a:lnSpc>
              <a:spcBef>
                <a:spcPct val="0"/>
              </a:spcBef>
            </a:pPr>
            <a:r>
              <a:rPr lang="es-MX" sz="2800" b="1" dirty="0">
                <a:latin typeface="Cambria" panose="02040503050406030204" pitchFamily="18" charset="0"/>
                <a:ea typeface="+mj-ea"/>
                <a:cs typeface="+mj-cs"/>
              </a:rPr>
              <a:t>Clasificador por Fuente de Financiamiento</a:t>
            </a:r>
          </a:p>
        </p:txBody>
      </p:sp>
      <p:sp>
        <p:nvSpPr>
          <p:cNvPr id="8" name="CuadroTexto 7"/>
          <p:cNvSpPr txBox="1"/>
          <p:nvPr/>
        </p:nvSpPr>
        <p:spPr>
          <a:xfrm>
            <a:off x="8353233" y="421677"/>
            <a:ext cx="3520262" cy="369332"/>
          </a:xfrm>
          <a:prstGeom prst="rect">
            <a:avLst/>
          </a:prstGeom>
          <a:noFill/>
        </p:spPr>
        <p:txBody>
          <a:bodyPr wrap="square" rtlCol="0">
            <a:spAutoFit/>
          </a:bodyPr>
          <a:lstStyle/>
          <a:p>
            <a:r>
              <a:rPr lang="es-MX" b="1" i="1" dirty="0" smtClean="0">
                <a:solidFill>
                  <a:schemeClr val="accent6"/>
                </a:solidFill>
                <a:latin typeface="Cambria" panose="02040503050406030204" pitchFamily="18" charset="0"/>
              </a:rPr>
              <a:t>DOF 20 de diciembre de 2016</a:t>
            </a:r>
            <a:endParaRPr lang="es-MX" b="1" i="1" dirty="0">
              <a:solidFill>
                <a:schemeClr val="accent6"/>
              </a:solidFill>
              <a:latin typeface="Cambria" panose="02040503050406030204" pitchFamily="18" charset="0"/>
            </a:endParaRPr>
          </a:p>
        </p:txBody>
      </p: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50227" y="178754"/>
            <a:ext cx="430678" cy="586515"/>
          </a:xfrm>
          <a:prstGeom prst="rect">
            <a:avLst/>
          </a:prstGeom>
        </p:spPr>
      </p:pic>
    </p:spTree>
    <p:extLst>
      <p:ext uri="{BB962C8B-B14F-4D97-AF65-F5344CB8AC3E}">
        <p14:creationId xmlns:p14="http://schemas.microsoft.com/office/powerpoint/2010/main" val="29690245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278683" y="163772"/>
          <a:ext cx="11731346" cy="6563565"/>
        </p:xfrm>
        <a:graphic>
          <a:graphicData uri="http://schemas.openxmlformats.org/drawingml/2006/table">
            <a:tbl>
              <a:tblPr>
                <a:tableStyleId>{5C22544A-7EE6-4342-B048-85BDC9FD1C3A}</a:tableStyleId>
              </a:tblPr>
              <a:tblGrid>
                <a:gridCol w="515633"/>
                <a:gridCol w="3204478"/>
                <a:gridCol w="610230"/>
                <a:gridCol w="836433"/>
                <a:gridCol w="489536"/>
                <a:gridCol w="1102648"/>
                <a:gridCol w="1186395"/>
                <a:gridCol w="1353884"/>
                <a:gridCol w="1245714"/>
                <a:gridCol w="1186395"/>
              </a:tblGrid>
              <a:tr h="227290">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7510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7594">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9">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510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7">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29767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r h="15759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a.7) Pago de Estímulos a Servidores Públicos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8210-1700-2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8230-1700-2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C92  (+) D92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8250-1700-2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8270-1700-2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E91 (-) F92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297677">
                <a:tc>
                  <a:txBody>
                    <a:bodyPr/>
                    <a:lstStyle/>
                    <a:p>
                      <a:pPr algn="ctr" fontAlgn="ctr"/>
                      <a:r>
                        <a:rPr lang="es-MX" sz="1400" u="none" strike="noStrike">
                          <a:effectLst/>
                          <a:latin typeface="Arial" panose="020B0604020202020204" pitchFamily="34" charset="0"/>
                          <a:cs typeface="Arial" panose="020B0604020202020204" pitchFamily="34" charset="0"/>
                        </a:rPr>
                        <a:t>93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II.B Materiales y Suministros (II.B = b.1 + b.2 + b.3 + b.4 + b.5 + b.6 + b.7 + b.8 + b.9)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8797" marR="8755" marT="8755"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∑C94:C102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∑D94:D102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∑E94:E102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∑F94:F102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∑G94:G102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∑H94:H102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297677">
                <a:tc>
                  <a:txBody>
                    <a:bodyPr/>
                    <a:lstStyle/>
                    <a:p>
                      <a:pPr algn="ctr" fontAlgn="ctr"/>
                      <a:r>
                        <a:rPr lang="es-MX" sz="1400" u="none" strike="noStrike">
                          <a:effectLst/>
                          <a:latin typeface="Arial" panose="020B0604020202020204" pitchFamily="34" charset="0"/>
                          <a:cs typeface="Arial" panose="020B0604020202020204" pitchFamily="34" charset="0"/>
                        </a:rPr>
                        <a:t>94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b.1) Materiales de Administración, Emisión de Documentos y Artículos Oficiales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8797"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C94  (+) D94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E94 (-) F94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b.2) Alimentos y Utensilios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C95  (+) D95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E95 (-) F95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b.3) Materias Primas y Materiales de Producción y Comercialización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C96  (+) D96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E96 (-) F96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b.4) Materiales y Artículos de Construcción y de Reparación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C97  (+) D97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E97 (-) F97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b.5) Productos Químicos, Farmacéuticos y de Laboratorio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C98  (+) D98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E98 (-) F98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99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b.6) Combustibles, Lubricantes y Aditivos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C99  (+) D99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E99 (-) F99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b.7) Vestuario, Blancos, Prendas de Protección y Artículos Deportivos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8230-2700-2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C100  (+) D100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8250-2700-2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E100 (-) F100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bl>
          </a:graphicData>
        </a:graphic>
      </p:graphicFrame>
    </p:spTree>
    <p:extLst>
      <p:ext uri="{BB962C8B-B14F-4D97-AF65-F5344CB8AC3E}">
        <p14:creationId xmlns:p14="http://schemas.microsoft.com/office/powerpoint/2010/main" val="33727997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83146" y="200282"/>
          <a:ext cx="11858725" cy="6394326"/>
        </p:xfrm>
        <a:graphic>
          <a:graphicData uri="http://schemas.openxmlformats.org/drawingml/2006/table">
            <a:tbl>
              <a:tblPr>
                <a:tableStyleId>{5C22544A-7EE6-4342-B048-85BDC9FD1C3A}</a:tableStyleId>
              </a:tblPr>
              <a:tblGrid>
                <a:gridCol w="526535"/>
                <a:gridCol w="3330054"/>
                <a:gridCol w="520769"/>
                <a:gridCol w="1035075"/>
                <a:gridCol w="305292"/>
                <a:gridCol w="1114621"/>
                <a:gridCol w="286058"/>
                <a:gridCol w="913219"/>
                <a:gridCol w="424261"/>
                <a:gridCol w="944324"/>
                <a:gridCol w="147497"/>
                <a:gridCol w="1111743"/>
                <a:gridCol w="1199277"/>
              </a:tblGrid>
              <a:tr h="271411">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7510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4883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759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2">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510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29767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y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r h="15759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gridSpan="3">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b.8) Materiales y Suministros Para Seguridad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8230-2800-2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C101  (+) D101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E101 (-) F101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b.9) Herramientas, Refacciones y Accesorios Menores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8210-2900-2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8230-2900-2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C102  (+) D102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8250-2900-2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8270-2900-2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E102 (-) F102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288922">
                <a:tc>
                  <a:txBody>
                    <a:bodyPr/>
                    <a:lstStyle/>
                    <a:p>
                      <a:pPr algn="ctr" fontAlgn="ctr"/>
                      <a:r>
                        <a:rPr lang="es-MX" sz="1400" u="none" strike="noStrike">
                          <a:effectLst/>
                          <a:latin typeface="Arial" panose="020B0604020202020204" pitchFamily="34" charset="0"/>
                          <a:cs typeface="Arial" panose="020B0604020202020204" pitchFamily="34" charset="0"/>
                        </a:rPr>
                        <a:t>103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II.C Servicios Generales (II.C = c.1 + c.2 + c.3 + c.4 + c.5 + c.6 + c.7 + c.8 + c.9)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8797"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∑C104:C112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∑D104:D112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∑E104:E112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∑F104:F112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∑G104:G112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∑H104:H112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 Servicios Básicos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C104  (+) D104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E104 (-) F104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c.2) Servicios de Arrendamiento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C105  (+) D105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E105 (-) F105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c.3) Servicios Profesionales, Científicos, Técnicos y Otros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C106  (+) D106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E106 (-) F106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c.4) Servicios Financieros, Bancarios y Comerciales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C107  (+) D107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E107 (-) F107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c.5) Servicios de Instalación, Reparación, Mantenimiento y Conservación</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C108  (+) D108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E108 (-) F108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r>
              <a:tr h="148839">
                <a:tc>
                  <a:txBody>
                    <a:bodyPr/>
                    <a:lstStyle/>
                    <a:p>
                      <a:pPr algn="ctr" fontAlgn="ctr"/>
                      <a:r>
                        <a:rPr lang="es-MX" sz="1400" u="none" strike="noStrike">
                          <a:effectLst/>
                          <a:latin typeface="Arial" panose="020B0604020202020204" pitchFamily="34" charset="0"/>
                          <a:cs typeface="Arial" panose="020B0604020202020204" pitchFamily="34" charset="0"/>
                        </a:rPr>
                        <a:t>109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c.6) Servicios de Comunicación Social y Publicidad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57594"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8230-3600-2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C109  (+) D109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8250-3600-2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755" marR="8755" marT="875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E109 (-) F109</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8755" marR="8755" marT="8755" marB="0" anchor="ctr"/>
                </a:tc>
              </a:tr>
            </a:tbl>
          </a:graphicData>
        </a:graphic>
      </p:graphicFrame>
    </p:spTree>
    <p:extLst>
      <p:ext uri="{BB962C8B-B14F-4D97-AF65-F5344CB8AC3E}">
        <p14:creationId xmlns:p14="http://schemas.microsoft.com/office/powerpoint/2010/main" val="29038592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101947" y="215193"/>
          <a:ext cx="11962673" cy="6408302"/>
        </p:xfrm>
        <a:graphic>
          <a:graphicData uri="http://schemas.openxmlformats.org/drawingml/2006/table">
            <a:tbl>
              <a:tblPr>
                <a:tableStyleId>{5C22544A-7EE6-4342-B048-85BDC9FD1C3A}</a:tableStyleId>
              </a:tblPr>
              <a:tblGrid>
                <a:gridCol w="566793"/>
                <a:gridCol w="3480179"/>
                <a:gridCol w="368756"/>
                <a:gridCol w="996021"/>
                <a:gridCol w="356096"/>
                <a:gridCol w="1124392"/>
                <a:gridCol w="1209788"/>
                <a:gridCol w="1380582"/>
                <a:gridCol w="1270278"/>
                <a:gridCol w="1209788"/>
              </a:tblGrid>
              <a:tr h="280440">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8092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Nombre del Ente Público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378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378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Clasificación por Objeto del Gasto (Capítulo y 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378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Del 1 de Enero al XX de XXX de 20XN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283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9">
                  <a:txBody>
                    <a:bodyPr/>
                    <a:lstStyle/>
                    <a:p>
                      <a:pPr algn="ctr" fontAlgn="ctr"/>
                      <a:r>
                        <a:rPr lang="es-MX" sz="1400" b="1" u="none" strike="noStrike">
                          <a:effectLst/>
                          <a:latin typeface="Arial" panose="020B0604020202020204" pitchFamily="34" charset="0"/>
                          <a:cs typeface="Arial" panose="020B0604020202020204" pitchFamily="34" charset="0"/>
                        </a:rPr>
                        <a:t>(Pesos)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092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7">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3075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r>
              <a:tr h="162836">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tc>
                <a:tc>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c.7) Servicios de Traslado y Viáticos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 Créditos 8210-3700-2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Saldo 8230-3700-2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C110  (+) D110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E110 (-) F110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c.8) Servicios Oficiales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8230-3800-2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C111  (+) D111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E111 (-) F111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c.9) Otros Servicios Generales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8210-3900-2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8230-3900-2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C112  (+) D112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8250-3900-2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8270-3900-2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E112 (-) F112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307579">
                <a:tc>
                  <a:txBody>
                    <a:bodyPr/>
                    <a:lstStyle/>
                    <a:p>
                      <a:pPr algn="ctr" fontAlgn="ctr"/>
                      <a:r>
                        <a:rPr lang="es-MX" sz="1400" u="none" strike="noStrike">
                          <a:effectLst/>
                          <a:latin typeface="Arial" panose="020B0604020202020204" pitchFamily="34" charset="0"/>
                          <a:cs typeface="Arial" panose="020B0604020202020204" pitchFamily="34" charset="0"/>
                        </a:rPr>
                        <a:t>113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II.D Transferencias, Asignaciones, Subsidios y Otras Ayudas (II.D = d.1 + d.2 + d.3 + d.4 + d.5 + d.6 + d.7 + d.8 + d.9)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1418"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∑C114:C122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∑D114:D122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∑E114:E122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∑F114:F122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∑G114:G122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∑H114:H122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d.1) Transferencias Internas y Asignaciones al Sector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C114  (+) D114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E114 (-) F114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d.2) Transferencias al Resto del Sector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C115  (+) D115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E115 (-) F115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d.3) Subsidios y Subvenciones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C116  (+) D116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E116 (-) F116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d.4) Ayudas Sociales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C117  (+) D117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E117 (-) F117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r>
              <a:tr h="153789">
                <a:tc>
                  <a:txBody>
                    <a:bodyPr/>
                    <a:lstStyle/>
                    <a:p>
                      <a:pPr algn="ctr" fontAlgn="ctr"/>
                      <a:r>
                        <a:rPr lang="es-MX" sz="1400" u="none" strike="noStrike">
                          <a:effectLst/>
                          <a:latin typeface="Arial" panose="020B0604020202020204" pitchFamily="34" charset="0"/>
                          <a:cs typeface="Arial" panose="020B0604020202020204" pitchFamily="34" charset="0"/>
                        </a:rPr>
                        <a:t>118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d.5) Pensiones y Jubilaciones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283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C118  (+) D118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8250-4500-2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8270-4500-2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046" marR="9046" marT="9046"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E118 (-) F118</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046" marR="9046" marT="9046" marB="0" anchor="ctr"/>
                </a:tc>
              </a:tr>
            </a:tbl>
          </a:graphicData>
        </a:graphic>
      </p:graphicFrame>
    </p:spTree>
    <p:extLst>
      <p:ext uri="{BB962C8B-B14F-4D97-AF65-F5344CB8AC3E}">
        <p14:creationId xmlns:p14="http://schemas.microsoft.com/office/powerpoint/2010/main" val="3831580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83200" y="174249"/>
          <a:ext cx="12008718" cy="6344404"/>
        </p:xfrm>
        <a:graphic>
          <a:graphicData uri="http://schemas.openxmlformats.org/drawingml/2006/table">
            <a:tbl>
              <a:tblPr>
                <a:tableStyleId>{5C22544A-7EE6-4342-B048-85BDC9FD1C3A}</a:tableStyleId>
              </a:tblPr>
              <a:tblGrid>
                <a:gridCol w="537457"/>
                <a:gridCol w="2961925"/>
                <a:gridCol w="933342"/>
                <a:gridCol w="641963"/>
                <a:gridCol w="715357"/>
                <a:gridCol w="846484"/>
                <a:gridCol w="282236"/>
                <a:gridCol w="1050714"/>
                <a:gridCol w="163732"/>
                <a:gridCol w="1223074"/>
                <a:gridCol w="162822"/>
                <a:gridCol w="1183593"/>
                <a:gridCol w="91573"/>
                <a:gridCol w="1214446"/>
              </a:tblGrid>
              <a:tr h="239169">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54303">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1157">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1157">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1157">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38872">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4303">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262315">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r>
              <a:tr h="13887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119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d.6) Transferencias a Fideicomisos, Mandatos y Otros Análogos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C119  (+) D119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E119 (-) F119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d.7) Transferencias a la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C120  (+) D120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E120 (-) F120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d.8) Donativos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C121  (+) D121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E121 (-) F121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d.9) Transferencias al Exterior</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8210-4900-2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8230-4900-2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C122  (+) D122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8250-4900-2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8270-4900-2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E122 (-) F122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262315">
                <a:tc>
                  <a:txBody>
                    <a:bodyPr/>
                    <a:lstStyle/>
                    <a:p>
                      <a:pPr algn="ctr" fontAlgn="ctr"/>
                      <a:r>
                        <a:rPr lang="es-MX" sz="1400" u="none" strike="noStrike">
                          <a:effectLst/>
                          <a:latin typeface="Arial" panose="020B0604020202020204" pitchFamily="34" charset="0"/>
                          <a:cs typeface="Arial" panose="020B0604020202020204" pitchFamily="34" charset="0"/>
                        </a:rPr>
                        <a:t>123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II.E Bienes Muebles, Inmuebles e Intangibles (II.E = e.1 + e.2 + e.3 + e.4 + e.5 + e.6 + e.7 + e.8 + e.9)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9436"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∑C124:C132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∑D124:D132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∑E124:E132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∑F124:F132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∑G124:G132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∑H124:H132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 Mobiliario y Equipo de Administración</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C124  (+) D124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E124 (-) F124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e.2) Mobiliario y Equipo Educacional y Recreativo</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C125  (+) D125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E125 (-) F125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e.3) Equipo e Instrumental Médico y de Laboratorio</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C126  (+) D126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E126 (-) F126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r h="131157">
                <a:tc>
                  <a:txBody>
                    <a:bodyPr/>
                    <a:lstStyle/>
                    <a:p>
                      <a:pPr algn="ctr" fontAlgn="ctr"/>
                      <a:r>
                        <a:rPr lang="es-MX" sz="1400" u="none" strike="noStrike">
                          <a:effectLst/>
                          <a:latin typeface="Arial" panose="020B0604020202020204" pitchFamily="34" charset="0"/>
                          <a:cs typeface="Arial" panose="020B0604020202020204" pitchFamily="34" charset="0"/>
                        </a:rPr>
                        <a:t>127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e.4) Vehículos y Equipo de Transporte</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38872" marR="7715" marT="7715"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 Créditos 8210-5400-2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C127  (+) D127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E127 (-) F127</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715" marR="7715" marT="7715"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715" marR="7715" marT="7715" marB="0" anchor="ctr"/>
                </a:tc>
              </a:tr>
            </a:tbl>
          </a:graphicData>
        </a:graphic>
      </p:graphicFrame>
    </p:spTree>
    <p:extLst>
      <p:ext uri="{BB962C8B-B14F-4D97-AF65-F5344CB8AC3E}">
        <p14:creationId xmlns:p14="http://schemas.microsoft.com/office/powerpoint/2010/main" val="13858192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87574" y="227635"/>
          <a:ext cx="12036186" cy="6211390"/>
        </p:xfrm>
        <a:graphic>
          <a:graphicData uri="http://schemas.openxmlformats.org/drawingml/2006/table">
            <a:tbl>
              <a:tblPr>
                <a:tableStyleId>{5C22544A-7EE6-4342-B048-85BDC9FD1C3A}</a:tableStyleId>
              </a:tblPr>
              <a:tblGrid>
                <a:gridCol w="524614"/>
                <a:gridCol w="2734466"/>
                <a:gridCol w="1183782"/>
                <a:gridCol w="319754"/>
                <a:gridCol w="1040671"/>
                <a:gridCol w="533131"/>
                <a:gridCol w="598170"/>
                <a:gridCol w="632765"/>
                <a:gridCol w="584458"/>
                <a:gridCol w="813311"/>
                <a:gridCol w="575755"/>
                <a:gridCol w="1054063"/>
                <a:gridCol w="224022"/>
                <a:gridCol w="1217224"/>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a:effectLst/>
                          <a:latin typeface="Arial" panose="020B0604020202020204" pitchFamily="34" charset="0"/>
                          <a:cs typeface="Arial" panose="020B0604020202020204" pitchFamily="34" charset="0"/>
                        </a:rPr>
                        <a:t>Nombre del Ente Público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a:effectLst/>
                          <a:latin typeface="Arial" panose="020B0604020202020204" pitchFamily="34" charset="0"/>
                          <a:cs typeface="Arial" panose="020B0604020202020204" pitchFamily="34" charset="0"/>
                        </a:rPr>
                        <a:t>Clasificación por Objeto del Gasto (Capítulo y 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3">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0">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Estimado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Subejercicio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128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e.5) Equipo de Defensa y Seguridad</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C128  (+) D128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E128 (-) F128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129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e.6) Maquinaria, Otros Equipos y Herramientas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C129  (+) D129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E129 (-) F129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e.7) Activos Biológicos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C130  (+) D130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8270-5700-2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E130 (-) F130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e.8) Bienes Inmuebles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C131  (+) D131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8270-5800-2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E131 (-) F131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e.9) Activos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8210-5900-2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8230-5900-2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C132  (+) D132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8250-5900-2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8270-5900-2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E132 (-) F132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II.F Inversión Pública (II.F = f.1 + f.2 + f.3)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∑C134:C136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∑D134:D136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∑E134:E136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∑F134:F136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∑G134:G136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∑H134:H136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f.1) Obra Pública en Bienes de Dominio Público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C134  (+) D134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E134 (-) F134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f.2) Obra Pública en Bienes Propios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C135  (+) D135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E135 (-) F135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136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f.3) Proyectos Productivos y Acciones de Fomento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8210-6300-2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8230-6300-2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C136  (+) D136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8250-6300-2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8270-6300-2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E136 (-) F136</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22921824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93755" y="177420"/>
          <a:ext cx="12016356" cy="6360091"/>
        </p:xfrm>
        <a:graphic>
          <a:graphicData uri="http://schemas.openxmlformats.org/drawingml/2006/table">
            <a:tbl>
              <a:tblPr>
                <a:tableStyleId>{5C22544A-7EE6-4342-B048-85BDC9FD1C3A}</a:tableStyleId>
              </a:tblPr>
              <a:tblGrid>
                <a:gridCol w="642201"/>
                <a:gridCol w="3030825"/>
                <a:gridCol w="762518"/>
                <a:gridCol w="684144"/>
                <a:gridCol w="674041"/>
                <a:gridCol w="909100"/>
                <a:gridCol w="220337"/>
                <a:gridCol w="1215218"/>
                <a:gridCol w="1386777"/>
                <a:gridCol w="1275978"/>
                <a:gridCol w="1215217"/>
              </a:tblGrid>
              <a:tr h="226585">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87558">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a:effectLst/>
                          <a:latin typeface="Arial" panose="020B0604020202020204" pitchFamily="34" charset="0"/>
                          <a:cs typeface="Arial" panose="020B0604020202020204" pitchFamily="34" charset="0"/>
                        </a:rPr>
                        <a:t>Nombre del Ente Público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424">
                <a:tc>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a:effectLst/>
                          <a:latin typeface="Arial" panose="020B0604020202020204" pitchFamily="34" charset="0"/>
                          <a:cs typeface="Arial" panose="020B0604020202020204" pitchFamily="34" charset="0"/>
                        </a:rPr>
                        <a:t>Del 1 de Enero al XX de XXX de 20XN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880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558">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8">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318848">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Estimado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y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6880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r h="459516">
                <a:tc>
                  <a:txBody>
                    <a:bodyPr/>
                    <a:lstStyle/>
                    <a:p>
                      <a:pPr algn="ctr" fontAlgn="ctr"/>
                      <a:r>
                        <a:rPr lang="es-MX" sz="1400" u="none" strike="noStrike">
                          <a:effectLst/>
                          <a:latin typeface="Arial" panose="020B0604020202020204" pitchFamily="34" charset="0"/>
                          <a:cs typeface="Arial" panose="020B0604020202020204" pitchFamily="34" charset="0"/>
                        </a:rPr>
                        <a:t>137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II.G Inversiones Financieras y Otras Provisiones (II.G = g.1 + g.2 + g.3 + g.4 + g.5 + g.6 + g.7)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401"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∑C138,C139,C140,C141,C142,C144,C145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∑D138,D139,D140,D141,D142,D144,D145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∑E138,E139,E140,E141,E142,E144,E145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∑F138,F139,F140,F141,F142,F144,F145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∑G138,G139,G140,G141,G142,G144,G145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∑H138,H139,H140,H141,H142,H144,H155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138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 Inversiones para el Fomento de Actividades Productivas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C138  (+) D138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E138 (-) F138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139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g.2) Acciones y Participaciones de Capital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C139  (+) D139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E139 (-) F139</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g.3) Compra de Títulos y Valores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C140  (+) D140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E140 (-) F140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g.4) Concesión de Préstamos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C141  (+) D141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E141 (-) F141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g.5) Inversiones en Fideicomisos, Mandatos y Otros Análogos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C142  (+) D142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E142 (-) F142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Fideicomiso de Desastres Naturales (Informativo)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ctr"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ctr" fontAlgn="ctr"/>
                      <a:r>
                        <a:rPr lang="es-MX" sz="1400" u="none" strike="noStrike">
                          <a:effectLst/>
                          <a:latin typeface="Arial" panose="020B0604020202020204" pitchFamily="34" charset="0"/>
                          <a:cs typeface="Arial" panose="020B0604020202020204" pitchFamily="34" charset="0"/>
                        </a:rPr>
                        <a:t>Informativo</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g.6) Otras Inversiones Financieras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C144  (+) D144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E144 (-) F144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r>
              <a:tr h="159424">
                <a:tc>
                  <a:txBody>
                    <a:bodyPr/>
                    <a:lstStyle/>
                    <a:p>
                      <a:pPr algn="ctr" fontAlgn="ctr"/>
                      <a:r>
                        <a:rPr lang="es-MX" sz="1400" u="none" strike="noStrike">
                          <a:effectLst/>
                          <a:latin typeface="Arial" panose="020B0604020202020204" pitchFamily="34" charset="0"/>
                          <a:cs typeface="Arial" panose="020B0604020202020204" pitchFamily="34" charset="0"/>
                        </a:rPr>
                        <a:t>145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g.7) Provisiones para Contingencias y Otras Erogaciones Especiales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8802"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8210-7900-2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8230-7300-2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C145  (+) D145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8250-7900-2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8270-7900-2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78" marR="9378" marT="9378"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E145 (-) F145</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78" marR="9378" marT="9378" marB="0" anchor="ctr"/>
                </a:tc>
              </a:tr>
            </a:tbl>
          </a:graphicData>
        </a:graphic>
      </p:graphicFrame>
    </p:spTree>
    <p:extLst>
      <p:ext uri="{BB962C8B-B14F-4D97-AF65-F5344CB8AC3E}">
        <p14:creationId xmlns:p14="http://schemas.microsoft.com/office/powerpoint/2010/main" val="322775994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251346" y="290939"/>
          <a:ext cx="11649501" cy="6211390"/>
        </p:xfrm>
        <a:graphic>
          <a:graphicData uri="http://schemas.openxmlformats.org/drawingml/2006/table">
            <a:tbl>
              <a:tblPr>
                <a:tableStyleId>{5C22544A-7EE6-4342-B048-85BDC9FD1C3A}</a:tableStyleId>
              </a:tblPr>
              <a:tblGrid>
                <a:gridCol w="553119"/>
                <a:gridCol w="3178551"/>
                <a:gridCol w="568458"/>
                <a:gridCol w="995729"/>
                <a:gridCol w="320990"/>
                <a:gridCol w="1094956"/>
                <a:gridCol w="217453"/>
                <a:gridCol w="960664"/>
                <a:gridCol w="382045"/>
                <a:gridCol w="962395"/>
                <a:gridCol w="103467"/>
                <a:gridCol w="1133557"/>
                <a:gridCol w="1178117"/>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Nombre del Ente Público (a)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Clasificación por Objeto del Gasto (Capítulo y Concepto)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Del 1 de Enero al XX de XXX de 20XN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2">
                  <a:txBody>
                    <a:bodyPr/>
                    <a:lstStyle/>
                    <a:p>
                      <a:pPr algn="ctr" fontAlgn="ctr"/>
                      <a:r>
                        <a:rPr lang="es-MX" sz="1400" b="1" u="none" strike="noStrike">
                          <a:effectLst/>
                          <a:latin typeface="Arial" panose="020B0604020202020204" pitchFamily="34" charset="0"/>
                          <a:cs typeface="Arial" panose="020B0604020202020204" pitchFamily="34" charset="0"/>
                        </a:rPr>
                        <a:t>(Pesos)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0">
                  <a:txBody>
                    <a:bodyPr/>
                    <a:lstStyle/>
                    <a:p>
                      <a:pPr algn="ctr" fontAlgn="ctr"/>
                      <a:r>
                        <a:rPr lang="es-MX" sz="1400" b="1" u="none" strike="noStrike" dirty="0">
                          <a:effectLst/>
                          <a:latin typeface="Arial" panose="020B0604020202020204" pitchFamily="34" charset="0"/>
                          <a:cs typeface="Arial" panose="020B0604020202020204" pitchFamily="34" charset="0"/>
                        </a:rPr>
                        <a:t>Egresos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Estimado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ctr" fontAlgn="ctr"/>
                      <a:r>
                        <a:rPr lang="es-MX" sz="1400" b="1" u="none" strike="noStrike" dirty="0">
                          <a:effectLst/>
                          <a:latin typeface="Arial" panose="020B0604020202020204" pitchFamily="34" charset="0"/>
                          <a:cs typeface="Arial" panose="020B0604020202020204" pitchFamily="34" charset="0"/>
                        </a:rPr>
                        <a:t>Ampliaciones y Reducciones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Modificado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Devengado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Pagado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 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3">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t"/>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146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II.H Participaciones y Aportaciones (II.H = h.1 + h.2)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∑C147:C148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∑D147:D148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∑E147:E148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∑F147:F148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∑G147:G148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∑H147:H148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147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 Aportaciones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8210-8300-2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8230-8300-2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C147  (+) D147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8250-8300-2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8270-8300-2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E147 (-) F147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148</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h.2) Convenios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8210-8500-2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8230-8500-3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C148  (+) D148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8250-8500-2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8270-8500-2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E148 (-) F148</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38001">
                <a:tc>
                  <a:txBody>
                    <a:bodyPr/>
                    <a:lstStyle/>
                    <a:p>
                      <a:pPr algn="ctr" fontAlgn="ctr"/>
                      <a:r>
                        <a:rPr lang="es-MX" sz="1400" u="none" strike="noStrike">
                          <a:effectLst/>
                          <a:latin typeface="Arial" panose="020B0604020202020204" pitchFamily="34" charset="0"/>
                          <a:cs typeface="Arial" panose="020B0604020202020204" pitchFamily="34" charset="0"/>
                        </a:rPr>
                        <a:t>149</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II.I Deuda Pública (II.I = i.1 + i.2 + i.3 + i.4 + i.5 + i.6 + i.7)</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84500"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∑C150:C156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∑D150:D156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∑E150:E156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∑F150:F156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∑G150:G156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∑H150:H156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i.1) Amortización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8230-9100-2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C150  (+) D150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8270-9100-2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E150 (-) F150</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i.2) Intereses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8230-9200-2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C151  (+) D151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8270-9200-2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E151 (-) F151</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i.3) Comisiones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8230-9300-2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C152  (+) D152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8270-9300-2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E152 (-) F152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153</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i.4) Gastos de la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8230-9400-2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C153  (+) D153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8270-9400-2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E153 (-) F153</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154</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i.5) Costo por Coberturas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3">
                  <a:txBody>
                    <a:bodyPr/>
                    <a:lstStyle/>
                    <a:p>
                      <a:pPr algn="l" fontAlgn="ctr"/>
                      <a:r>
                        <a:rPr lang="es-MX" sz="1400" u="none" strike="noStrike">
                          <a:effectLst/>
                          <a:latin typeface="Arial" panose="020B0604020202020204" pitchFamily="34" charset="0"/>
                          <a:cs typeface="Arial" panose="020B0604020202020204" pitchFamily="34" charset="0"/>
                        </a:rPr>
                        <a:t>Saldo 8230-9500-2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C154  (+) D154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Débitos 8250-9500-2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8270-9500-2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dirty="0">
                          <a:effectLst/>
                          <a:latin typeface="Arial" panose="020B0604020202020204" pitchFamily="34" charset="0"/>
                          <a:cs typeface="Arial" panose="020B0604020202020204" pitchFamily="34" charset="0"/>
                        </a:rPr>
                        <a:t>E154 (-) F154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11628377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nvPr>
        </p:nvGraphicFramePr>
        <p:xfrm>
          <a:off x="92121" y="670363"/>
          <a:ext cx="11917907" cy="3381376"/>
        </p:xfrm>
        <a:graphic>
          <a:graphicData uri="http://schemas.openxmlformats.org/drawingml/2006/table">
            <a:tbl>
              <a:tblPr>
                <a:tableStyleId>{5C22544A-7EE6-4342-B048-85BDC9FD1C3A}</a:tableStyleId>
              </a:tblPr>
              <a:tblGrid>
                <a:gridCol w="565862"/>
                <a:gridCol w="3066978"/>
                <a:gridCol w="766363"/>
                <a:gridCol w="900508"/>
                <a:gridCol w="446548"/>
                <a:gridCol w="1120184"/>
                <a:gridCol w="1205262"/>
                <a:gridCol w="131589"/>
                <a:gridCol w="1243827"/>
                <a:gridCol w="1068285"/>
                <a:gridCol w="197239"/>
                <a:gridCol w="1205262"/>
              </a:tblGrid>
              <a:tr h="291057">
                <a:tc>
                  <a:txBody>
                    <a:bodyPr/>
                    <a:lstStyle/>
                    <a:p>
                      <a:pPr algn="ctr" fontAlgn="ctr"/>
                      <a:r>
                        <a:rPr lang="es-MX" sz="1400" b="1" u="none" strike="noStrike" dirty="0">
                          <a:effectLst/>
                          <a:latin typeface="Arial" panose="020B0604020202020204" pitchFamily="34" charset="0"/>
                          <a:cs typeface="Arial" panose="020B0604020202020204" pitchFamily="34" charset="0"/>
                        </a:rPr>
                        <a:t>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C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E</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F</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gridSpan="2">
                  <a:txBody>
                    <a:bodyPr/>
                    <a:lstStyle/>
                    <a:p>
                      <a:pPr algn="ctr" fontAlgn="ctr"/>
                      <a:r>
                        <a:rPr lang="es-MX" sz="1400" b="1" u="none" strike="noStrike">
                          <a:effectLst/>
                          <a:latin typeface="Arial" panose="020B0604020202020204" pitchFamily="34" charset="0"/>
                          <a:cs typeface="Arial" panose="020B0604020202020204" pitchFamily="34" charset="0"/>
                        </a:rPr>
                        <a:t>G</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a:txBody>
                    <a:bodyPr/>
                    <a:lstStyle/>
                    <a:p>
                      <a:pPr algn="ctr" fontAlgn="ctr"/>
                      <a:r>
                        <a:rPr lang="es-MX" sz="1400" b="1" u="none" strike="noStrike">
                          <a:effectLst/>
                          <a:latin typeface="Arial" panose="020B0604020202020204" pitchFamily="34" charset="0"/>
                          <a:cs typeface="Arial" panose="020B0604020202020204" pitchFamily="34" charset="0"/>
                        </a:rPr>
                        <a:t>H</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Nombre del Ente Público (a)</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Estado Analítico del Ejercicio del Presupuesto de Egresos Detallado-LDF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Clasificación por Objeto del Gasto (Capítulo y 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59612">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Del 1 de Enero al XX de XXX de 20XN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11">
                  <a:txBody>
                    <a:bodyPr/>
                    <a:lstStyle/>
                    <a:p>
                      <a:pPr algn="ctr" fontAlgn="ctr"/>
                      <a:r>
                        <a:rPr lang="es-MX" sz="1400" b="1" u="none" strike="noStrike" dirty="0">
                          <a:effectLst/>
                          <a:latin typeface="Arial" panose="020B0604020202020204" pitchFamily="34" charset="0"/>
                          <a:cs typeface="Arial" panose="020B0604020202020204" pitchFamily="34" charset="0"/>
                        </a:rPr>
                        <a:t>(Pesos)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87779">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8">
                  <a:txBody>
                    <a:bodyPr/>
                    <a:lstStyle/>
                    <a:p>
                      <a:pPr algn="ctr" fontAlgn="ctr"/>
                      <a:r>
                        <a:rPr lang="es-MX" sz="1400" b="1" u="none" strike="noStrike">
                          <a:effectLst/>
                          <a:latin typeface="Arial" panose="020B0604020202020204" pitchFamily="34" charset="0"/>
                          <a:cs typeface="Arial" panose="020B0604020202020204" pitchFamily="34" charset="0"/>
                        </a:rPr>
                        <a:t>Egresos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l" fontAlgn="ctr"/>
                      <a:r>
                        <a:rPr lang="es-MX" sz="1400" b="1" u="none" strike="noStrike">
                          <a:effectLst/>
                          <a:latin typeface="Arial" panose="020B0604020202020204" pitchFamily="34" charset="0"/>
                          <a:cs typeface="Arial" panose="020B0604020202020204" pitchFamily="34" charset="0"/>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319224">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Concepto</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Estimado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Ampliaciones y Reducciones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Modificado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Devengado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a:effectLst/>
                          <a:latin typeface="Arial" panose="020B0604020202020204" pitchFamily="34" charset="0"/>
                          <a:cs typeface="Arial" panose="020B0604020202020204" pitchFamily="34" charset="0"/>
                        </a:rPr>
                        <a:t>Pagado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ctr"/>
                      <a:r>
                        <a:rPr lang="es-MX" sz="1400" b="1" u="none" strike="noStrike">
                          <a:effectLst/>
                          <a:latin typeface="Arial" panose="020B0604020202020204" pitchFamily="34" charset="0"/>
                          <a:cs typeface="Arial" panose="020B0604020202020204" pitchFamily="34" charset="0"/>
                        </a:rPr>
                        <a:t>Subejercicio</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69001">
                <a:tc>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ctr" fontAlgn="ctr"/>
                      <a:r>
                        <a:rPr lang="es-MX" sz="1400" b="1" u="none" strike="noStrike" dirty="0">
                          <a:effectLst/>
                          <a:latin typeface="Arial" panose="020B0604020202020204" pitchFamily="34" charset="0"/>
                          <a:cs typeface="Arial" panose="020B0604020202020204" pitchFamily="34" charset="0"/>
                        </a:rPr>
                        <a:t>( c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t"/>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a:txBody>
                    <a:bodyPr/>
                    <a:lstStyle/>
                    <a:p>
                      <a:pPr algn="ctr" fontAlgn="t"/>
                      <a:r>
                        <a:rPr lang="es-MX" sz="1400" b="1" u="none" strike="noStrike" dirty="0">
                          <a:effectLst/>
                          <a:latin typeface="Arial" panose="020B0604020202020204" pitchFamily="34" charset="0"/>
                          <a:cs typeface="Arial" panose="020B0604020202020204" pitchFamily="34" charset="0"/>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tc>
                <a:tc gridSpan="2">
                  <a:txBody>
                    <a:bodyPr/>
                    <a:lstStyle/>
                    <a:p>
                      <a:pPr algn="ctr" fontAlgn="ctr"/>
                      <a:r>
                        <a:rPr lang="es-MX" sz="1400" b="1" u="none" strike="noStrike" dirty="0">
                          <a:effectLst/>
                          <a:latin typeface="Arial" panose="020B0604020202020204" pitchFamily="34" charset="0"/>
                          <a:cs typeface="Arial" panose="020B0604020202020204" pitchFamily="34" charset="0"/>
                        </a:rPr>
                        <a:t>( e )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155</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i.6) Apoyos Financieros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Saldo 8230-9600-2</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C155  (+) D155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8250-9600-2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8270-9600-2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E155 (-) F155</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156</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i.7) Adeudos de Ejercicios Fiscales Anteriores (ADEFAS)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169001"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 Créditos 8210-9900-2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Saldo 8230-9900-2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C156  (+) D156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8250-9900-2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 Débitos 8270-9900-2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E156 (-) F156</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r>
              <a:tr h="159612">
                <a:tc>
                  <a:txBody>
                    <a:bodyPr/>
                    <a:lstStyle/>
                    <a:p>
                      <a:pPr algn="ctr" fontAlgn="ctr"/>
                      <a:r>
                        <a:rPr lang="es-MX" sz="1400" u="none" strike="noStrike">
                          <a:effectLst/>
                          <a:latin typeface="Arial" panose="020B0604020202020204" pitchFamily="34" charset="0"/>
                          <a:cs typeface="Arial" panose="020B0604020202020204" pitchFamily="34" charset="0"/>
                        </a:rPr>
                        <a:t>157</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pt-BR" sz="1400" u="none" strike="noStrike">
                          <a:effectLst/>
                          <a:latin typeface="Arial" panose="020B0604020202020204" pitchFamily="34" charset="0"/>
                          <a:cs typeface="Arial" panose="020B0604020202020204" pitchFamily="34" charset="0"/>
                        </a:rPr>
                        <a:t>III. Total de Egresos (III = I + II)</a:t>
                      </a:r>
                      <a:endParaRPr lang="pt-BR" sz="1400" b="1"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C9 (+) C84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D9 (+) D84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a:effectLst/>
                          <a:latin typeface="Arial" panose="020B0604020202020204" pitchFamily="34" charset="0"/>
                          <a:cs typeface="Arial" panose="020B0604020202020204" pitchFamily="34" charset="0"/>
                        </a:rPr>
                        <a:t>E9 (+) E84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F9 (+) F84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a:txBody>
                    <a:bodyPr/>
                    <a:lstStyle/>
                    <a:p>
                      <a:pPr algn="l" fontAlgn="ctr"/>
                      <a:r>
                        <a:rPr lang="es-MX" sz="1400" u="none" strike="noStrike">
                          <a:effectLst/>
                          <a:latin typeface="Arial" panose="020B0604020202020204" pitchFamily="34" charset="0"/>
                          <a:cs typeface="Arial" panose="020B0604020202020204" pitchFamily="34" charset="0"/>
                        </a:rPr>
                        <a:t>G9 (+) G84</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9389" marR="9389" marT="9389" marB="0" anchor="ctr"/>
                </a:tc>
                <a:tc gridSpan="2">
                  <a:txBody>
                    <a:bodyPr/>
                    <a:lstStyle/>
                    <a:p>
                      <a:pPr algn="l" fontAlgn="ctr"/>
                      <a:r>
                        <a:rPr lang="es-MX" sz="1400" u="none" strike="noStrike" dirty="0">
                          <a:effectLst/>
                          <a:latin typeface="Arial" panose="020B0604020202020204" pitchFamily="34" charset="0"/>
                          <a:cs typeface="Arial" panose="020B0604020202020204" pitchFamily="34" charset="0"/>
                        </a:rPr>
                        <a:t>H9 (+) H84</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c hMerge="1">
                  <a:txBody>
                    <a:bodyPr/>
                    <a:lstStyle/>
                    <a:p>
                      <a:pPr algn="l" fontAlgn="ct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389" marR="9389" marT="9389" marB="0" anchor="ctr"/>
                </a:tc>
              </a:tr>
            </a:tbl>
          </a:graphicData>
        </a:graphic>
      </p:graphicFrame>
    </p:spTree>
    <p:extLst>
      <p:ext uri="{BB962C8B-B14F-4D97-AF65-F5344CB8AC3E}">
        <p14:creationId xmlns:p14="http://schemas.microsoft.com/office/powerpoint/2010/main" val="3844400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2600" y="348734"/>
            <a:ext cx="11506200" cy="3662541"/>
          </a:xfrm>
          <a:prstGeom prst="rect">
            <a:avLst/>
          </a:prstGeom>
        </p:spPr>
        <p:txBody>
          <a:bodyPr wrap="square">
            <a:spAutoFit/>
          </a:bodyPr>
          <a:lstStyle/>
          <a:p>
            <a:pPr algn="ctr" fontAlgn="ctr"/>
            <a:r>
              <a:rPr lang="es-MX" sz="4800" dirty="0" smtClean="0">
                <a:latin typeface="Cambria" panose="02040503050406030204" pitchFamily="18" charset="0"/>
                <a:cs typeface="Arial" panose="020B0604020202020204" pitchFamily="34" charset="0"/>
              </a:rPr>
              <a:t>Formato 6</a:t>
            </a:r>
          </a:p>
          <a:p>
            <a:pPr algn="ctr" fontAlgn="ctr"/>
            <a:r>
              <a:rPr lang="es-MX" sz="4800" dirty="0" smtClean="0">
                <a:latin typeface="Cambria" panose="02040503050406030204" pitchFamily="18" charset="0"/>
                <a:cs typeface="Arial" panose="020B0604020202020204" pitchFamily="34" charset="0"/>
              </a:rPr>
              <a:t>Estado </a:t>
            </a:r>
            <a:r>
              <a:rPr lang="es-MX" sz="4800" dirty="0">
                <a:latin typeface="Cambria" panose="02040503050406030204" pitchFamily="18" charset="0"/>
                <a:cs typeface="Arial" panose="020B0604020202020204" pitchFamily="34" charset="0"/>
              </a:rPr>
              <a:t>Analítico del Ejercicio del Presupuesto de Egresos </a:t>
            </a:r>
            <a:r>
              <a:rPr lang="es-MX" sz="4800" dirty="0" smtClean="0">
                <a:latin typeface="Cambria" panose="02040503050406030204" pitchFamily="18" charset="0"/>
                <a:cs typeface="Arial" panose="020B0604020202020204" pitchFamily="34" charset="0"/>
              </a:rPr>
              <a:t>Detallado.</a:t>
            </a:r>
          </a:p>
          <a:p>
            <a:pPr lvl="2" algn="ctr" fontAlgn="ctr"/>
            <a:endParaRPr lang="es-MX" sz="4800" dirty="0" smtClean="0">
              <a:latin typeface="Cambria" panose="02040503050406030204" pitchFamily="18" charset="0"/>
              <a:cs typeface="Arial" panose="020B0604020202020204" pitchFamily="34" charset="0"/>
            </a:endParaRPr>
          </a:p>
          <a:p>
            <a:pPr marL="1828800" lvl="2" indent="-914400" fontAlgn="ctr">
              <a:buFont typeface="+mj-lt"/>
              <a:buAutoNum type="alphaLcParenR" startAt="2"/>
            </a:pPr>
            <a:r>
              <a:rPr lang="es-MX" sz="4000" dirty="0" smtClean="0">
                <a:solidFill>
                  <a:srgbClr val="000000"/>
                </a:solidFill>
                <a:latin typeface="Cambria" panose="02040503050406030204" pitchFamily="18" charset="0"/>
                <a:cs typeface="Arial" panose="020B0604020202020204" pitchFamily="34" charset="0"/>
              </a:rPr>
              <a:t>Clasificación Administrativa</a:t>
            </a:r>
          </a:p>
        </p:txBody>
      </p:sp>
    </p:spTree>
    <p:extLst>
      <p:ext uri="{BB962C8B-B14F-4D97-AF65-F5344CB8AC3E}">
        <p14:creationId xmlns:p14="http://schemas.microsoft.com/office/powerpoint/2010/main" val="11549740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330626615"/>
              </p:ext>
            </p:extLst>
          </p:nvPr>
        </p:nvGraphicFramePr>
        <p:xfrm>
          <a:off x="313270" y="203199"/>
          <a:ext cx="11616264" cy="6603758"/>
        </p:xfrm>
        <a:graphic>
          <a:graphicData uri="http://schemas.openxmlformats.org/drawingml/2006/table">
            <a:tbl>
              <a:tblPr>
                <a:tableStyleId>{21E4AEA4-8DFA-4A89-87EB-49C32662AFE0}</a:tableStyleId>
              </a:tblPr>
              <a:tblGrid>
                <a:gridCol w="3384802"/>
                <a:gridCol w="1391015"/>
                <a:gridCol w="1391015"/>
                <a:gridCol w="1362680"/>
                <a:gridCol w="1362680"/>
                <a:gridCol w="1362680"/>
                <a:gridCol w="1361392"/>
              </a:tblGrid>
              <a:tr h="179563">
                <a:tc gridSpan="7">
                  <a:txBody>
                    <a:bodyPr/>
                    <a:lstStyle/>
                    <a:p>
                      <a:pPr indent="182880" algn="ctr">
                        <a:lnSpc>
                          <a:spcPct val="100000"/>
                        </a:lnSpc>
                        <a:spcBef>
                          <a:spcPts val="100"/>
                        </a:spcBef>
                        <a:spcAft>
                          <a:spcPts val="100"/>
                        </a:spcAft>
                      </a:pPr>
                      <a:r>
                        <a:rPr lang="es-MX" sz="1200" dirty="0">
                          <a:effectLst/>
                        </a:rPr>
                        <a:t>NOMBRE DEL ENTE PÚBLICO (a)</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9563">
                <a:tc gridSpan="7">
                  <a:txBody>
                    <a:bodyPr/>
                    <a:lstStyle/>
                    <a:p>
                      <a:pPr indent="182880" algn="ctr">
                        <a:lnSpc>
                          <a:spcPct val="100000"/>
                        </a:lnSpc>
                        <a:spcBef>
                          <a:spcPts val="100"/>
                        </a:spcBef>
                        <a:spcAft>
                          <a:spcPts val="100"/>
                        </a:spcAft>
                      </a:pPr>
                      <a:r>
                        <a:rPr lang="es-MX" sz="1200" dirty="0">
                          <a:effectLst/>
                        </a:rPr>
                        <a:t>Estado Analítico del Ejercicio del Presupuesto de Egresos Detallado - LDF</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9563">
                <a:tc gridSpan="7">
                  <a:txBody>
                    <a:bodyPr/>
                    <a:lstStyle/>
                    <a:p>
                      <a:pPr indent="182880" algn="ctr">
                        <a:lnSpc>
                          <a:spcPct val="100000"/>
                        </a:lnSpc>
                        <a:spcBef>
                          <a:spcPts val="100"/>
                        </a:spcBef>
                        <a:spcAft>
                          <a:spcPts val="100"/>
                        </a:spcAft>
                      </a:pPr>
                      <a:r>
                        <a:rPr lang="es-MX" sz="1200" dirty="0">
                          <a:effectLst/>
                        </a:rPr>
                        <a:t>Clasificación Administrativa</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9563">
                <a:tc gridSpan="7">
                  <a:txBody>
                    <a:bodyPr/>
                    <a:lstStyle/>
                    <a:p>
                      <a:pPr indent="182880" algn="ctr">
                        <a:lnSpc>
                          <a:spcPct val="100000"/>
                        </a:lnSpc>
                        <a:spcBef>
                          <a:spcPts val="100"/>
                        </a:spcBef>
                        <a:spcAft>
                          <a:spcPts val="100"/>
                        </a:spcAft>
                      </a:pPr>
                      <a:r>
                        <a:rPr lang="es-MX" sz="1200" dirty="0">
                          <a:effectLst/>
                        </a:rPr>
                        <a:t>Del 1 de enero al XX de XXXX de 20XN (b)</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9563">
                <a:tc gridSpan="7">
                  <a:txBody>
                    <a:bodyPr/>
                    <a:lstStyle/>
                    <a:p>
                      <a:pPr indent="182880" algn="ctr">
                        <a:lnSpc>
                          <a:spcPct val="100000"/>
                        </a:lnSpc>
                        <a:spcBef>
                          <a:spcPts val="100"/>
                        </a:spcBef>
                        <a:spcAft>
                          <a:spcPts val="100"/>
                        </a:spcAft>
                      </a:pPr>
                      <a:r>
                        <a:rPr lang="es-MX" sz="1200" dirty="0">
                          <a:effectLst/>
                        </a:rPr>
                        <a:t>(PESOS)</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9563">
                <a:tc rowSpan="2">
                  <a:txBody>
                    <a:bodyPr/>
                    <a:lstStyle/>
                    <a:p>
                      <a:pPr indent="182880" algn="ctr">
                        <a:lnSpc>
                          <a:spcPct val="100000"/>
                        </a:lnSpc>
                        <a:spcBef>
                          <a:spcPts val="100"/>
                        </a:spcBef>
                        <a:spcAft>
                          <a:spcPts val="100"/>
                        </a:spcAft>
                      </a:pPr>
                      <a:r>
                        <a:rPr lang="es-MX" sz="1200" dirty="0">
                          <a:effectLst/>
                        </a:rPr>
                        <a:t>Concepto (c)</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gridSpan="5">
                  <a:txBody>
                    <a:bodyPr/>
                    <a:lstStyle/>
                    <a:p>
                      <a:pPr indent="182880" algn="ctr">
                        <a:lnSpc>
                          <a:spcPct val="100000"/>
                        </a:lnSpc>
                        <a:spcBef>
                          <a:spcPts val="100"/>
                        </a:spcBef>
                        <a:spcAft>
                          <a:spcPts val="100"/>
                        </a:spcAft>
                      </a:pPr>
                      <a:r>
                        <a:rPr lang="es-MX" sz="1200" dirty="0">
                          <a:effectLst/>
                        </a:rPr>
                        <a:t>Egresos</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2">
                  <a:txBody>
                    <a:bodyPr/>
                    <a:lstStyle/>
                    <a:p>
                      <a:pPr indent="182880" algn="ctr">
                        <a:lnSpc>
                          <a:spcPct val="100000"/>
                        </a:lnSpc>
                        <a:spcBef>
                          <a:spcPts val="100"/>
                        </a:spcBef>
                        <a:spcAft>
                          <a:spcPts val="100"/>
                        </a:spcAft>
                      </a:pPr>
                      <a:r>
                        <a:rPr lang="es-MX" sz="1200" dirty="0">
                          <a:effectLst/>
                        </a:rPr>
                        <a:t>Subejercicio (e)</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r>
              <a:tr h="339905">
                <a:tc vMerge="1">
                  <a:txBody>
                    <a:bodyPr/>
                    <a:lstStyle/>
                    <a:p>
                      <a:endParaRPr lang="es-MX"/>
                    </a:p>
                  </a:txBody>
                  <a:tcPr/>
                </a:tc>
                <a:tc>
                  <a:txBody>
                    <a:bodyPr/>
                    <a:lstStyle/>
                    <a:p>
                      <a:pPr indent="182880" algn="ctr">
                        <a:lnSpc>
                          <a:spcPct val="100000"/>
                        </a:lnSpc>
                        <a:spcBef>
                          <a:spcPts val="100"/>
                        </a:spcBef>
                        <a:spcAft>
                          <a:spcPts val="100"/>
                        </a:spcAft>
                      </a:pPr>
                      <a:r>
                        <a:rPr lang="es-MX" sz="1200" dirty="0">
                          <a:effectLst/>
                        </a:rPr>
                        <a:t>Aprobado (d)</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ct val="100000"/>
                        </a:lnSpc>
                        <a:spcBef>
                          <a:spcPts val="100"/>
                        </a:spcBef>
                        <a:spcAft>
                          <a:spcPts val="100"/>
                        </a:spcAft>
                      </a:pPr>
                      <a:r>
                        <a:rPr lang="es-MX" sz="1200" dirty="0">
                          <a:effectLst/>
                        </a:rPr>
                        <a:t>Ampliaciones/ (Reducciones)</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ct val="100000"/>
                        </a:lnSpc>
                        <a:spcBef>
                          <a:spcPts val="100"/>
                        </a:spcBef>
                        <a:spcAft>
                          <a:spcPts val="100"/>
                        </a:spcAft>
                      </a:pPr>
                      <a:r>
                        <a:rPr lang="es-MX" sz="1200" dirty="0">
                          <a:effectLst/>
                        </a:rPr>
                        <a:t>Modificado</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ct val="100000"/>
                        </a:lnSpc>
                        <a:spcBef>
                          <a:spcPts val="100"/>
                        </a:spcBef>
                        <a:spcAft>
                          <a:spcPts val="100"/>
                        </a:spcAft>
                      </a:pPr>
                      <a:r>
                        <a:rPr lang="es-MX" sz="1200" dirty="0">
                          <a:effectLst/>
                        </a:rPr>
                        <a:t>Devengado</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ct val="100000"/>
                        </a:lnSpc>
                        <a:spcBef>
                          <a:spcPts val="100"/>
                        </a:spcBef>
                        <a:spcAft>
                          <a:spcPts val="100"/>
                        </a:spcAft>
                      </a:pPr>
                      <a:r>
                        <a:rPr lang="es-MX" sz="1200" dirty="0">
                          <a:effectLst/>
                        </a:rPr>
                        <a:t>Pagado</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vMerge="1">
                  <a:txBody>
                    <a:bodyPr/>
                    <a:lstStyle/>
                    <a:p>
                      <a:endParaRPr lang="es-MX"/>
                    </a:p>
                  </a:txBody>
                  <a:tcPr/>
                </a:tc>
              </a:tr>
              <a:tr h="391775">
                <a:tc>
                  <a:txBody>
                    <a:bodyPr/>
                    <a:lstStyle/>
                    <a:p>
                      <a:pPr indent="182880" algn="just">
                        <a:lnSpc>
                          <a:spcPct val="100000"/>
                        </a:lnSpc>
                        <a:spcBef>
                          <a:spcPts val="100"/>
                        </a:spcBef>
                        <a:spcAft>
                          <a:spcPts val="100"/>
                        </a:spcAft>
                      </a:pPr>
                      <a:r>
                        <a:rPr lang="es-MX" sz="1200" dirty="0">
                          <a:effectLst/>
                        </a:rPr>
                        <a:t>I. Gasto No Etiquetado</a:t>
                      </a:r>
                    </a:p>
                    <a:p>
                      <a:pPr indent="182880" algn="just">
                        <a:lnSpc>
                          <a:spcPct val="100000"/>
                        </a:lnSpc>
                        <a:spcBef>
                          <a:spcPts val="100"/>
                        </a:spcBef>
                        <a:spcAft>
                          <a:spcPts val="100"/>
                        </a:spcAft>
                      </a:pPr>
                      <a:r>
                        <a:rPr lang="es-MX" sz="1200" dirty="0">
                          <a:effectLst/>
                        </a:rPr>
                        <a:t>(I=A+B+C+D+E+F+G+H)</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A. Dependencia o Unidad Administrativa 1</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B. Dependencia o Unidad Administrativa 2</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C. Dependencia o Unidad Administrativa 3</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D. Dependencia o Unidad Administrativa 4</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E. Dependencia o Unidad Administrativa 5</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F. Dependencia o Unidad Administrativa 6</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a:effectLst/>
                        </a:rPr>
                        <a:t>G. Dependencia o Unidad Administrativa 7</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H. Dependencia o Unidad Administrativa xx</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179563">
                <a:tc>
                  <a:txBody>
                    <a:bodyPr/>
                    <a:lstStyle/>
                    <a:p>
                      <a:pPr indent="182880" algn="l">
                        <a:lnSpc>
                          <a:spcPct val="10000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391775">
                <a:tc>
                  <a:txBody>
                    <a:bodyPr/>
                    <a:lstStyle/>
                    <a:p>
                      <a:pPr indent="182880" algn="l">
                        <a:lnSpc>
                          <a:spcPct val="100000"/>
                        </a:lnSpc>
                        <a:spcBef>
                          <a:spcPts val="100"/>
                        </a:spcBef>
                        <a:spcAft>
                          <a:spcPts val="100"/>
                        </a:spcAft>
                      </a:pPr>
                      <a:r>
                        <a:rPr lang="es-MX" sz="1200">
                          <a:effectLst/>
                        </a:rPr>
                        <a:t>II. Gasto Etiquetado</a:t>
                      </a:r>
                    </a:p>
                    <a:p>
                      <a:pPr indent="182880" algn="l">
                        <a:lnSpc>
                          <a:spcPct val="100000"/>
                        </a:lnSpc>
                        <a:spcBef>
                          <a:spcPts val="100"/>
                        </a:spcBef>
                        <a:spcAft>
                          <a:spcPts val="100"/>
                        </a:spcAft>
                      </a:pPr>
                      <a:r>
                        <a:rPr lang="es-MX" sz="1200">
                          <a:effectLst/>
                        </a:rPr>
                        <a:t>(II=A+B+C+D+E+F+G+H)</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A. Dependencia o Unidad Administrativa 1</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B. Dependencia o Unidad Administrativa 2</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C. Dependencia o Unidad Administrativa 3</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a:effectLst/>
                        </a:rPr>
                        <a:t>D. Dependencia o Unidad Administrativa 4</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a:effectLst/>
                        </a:rPr>
                        <a:t>E. Dependencia o Unidad Administrativa 5</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F. Dependencia o Unidad Administrativa 6</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G. Dependencia o Unidad Administrativa 7</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226603">
                <a:tc>
                  <a:txBody>
                    <a:bodyPr/>
                    <a:lstStyle/>
                    <a:p>
                      <a:pPr marL="62865" indent="182880" algn="l">
                        <a:lnSpc>
                          <a:spcPct val="100000"/>
                        </a:lnSpc>
                        <a:spcBef>
                          <a:spcPts val="100"/>
                        </a:spcBef>
                        <a:spcAft>
                          <a:spcPts val="100"/>
                        </a:spcAft>
                      </a:pPr>
                      <a:r>
                        <a:rPr lang="es-MX" sz="1200" dirty="0">
                          <a:effectLst/>
                        </a:rPr>
                        <a:t>H. Dependencia o Unidad Administrativa xx</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179563">
                <a:tc>
                  <a:txBody>
                    <a:bodyPr/>
                    <a:lstStyle/>
                    <a:p>
                      <a:pPr marL="62865" indent="182880" algn="just">
                        <a:lnSpc>
                          <a:spcPct val="10000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179563">
                <a:tc>
                  <a:txBody>
                    <a:bodyPr/>
                    <a:lstStyle/>
                    <a:p>
                      <a:pPr indent="182880" algn="just">
                        <a:lnSpc>
                          <a:spcPct val="100000"/>
                        </a:lnSpc>
                        <a:spcBef>
                          <a:spcPts val="100"/>
                        </a:spcBef>
                        <a:spcAft>
                          <a:spcPts val="100"/>
                        </a:spcAft>
                      </a:pPr>
                      <a:r>
                        <a:rPr lang="es-MX" sz="1200" dirty="0">
                          <a:effectLst/>
                        </a:rPr>
                        <a:t>III. Total de Egresos (III = I + II)</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nchor="ctr"/>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r h="179563">
                <a:tc>
                  <a:txBody>
                    <a:bodyPr/>
                    <a:lstStyle/>
                    <a:p>
                      <a:pPr indent="182880" algn="just">
                        <a:lnSpc>
                          <a:spcPct val="10000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a:effectLst/>
                        </a:rPr>
                        <a:t> </a:t>
                      </a:r>
                      <a:endParaRPr lang="es-MX" sz="120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c>
                  <a:txBody>
                    <a:bodyPr/>
                    <a:lstStyle/>
                    <a:p>
                      <a:pPr indent="182880" algn="ctr">
                        <a:lnSpc>
                          <a:spcPts val="1080"/>
                        </a:lnSpc>
                        <a:spcBef>
                          <a:spcPts val="100"/>
                        </a:spcBef>
                        <a:spcAft>
                          <a:spcPts val="100"/>
                        </a:spcAft>
                      </a:pPr>
                      <a:r>
                        <a:rPr lang="es-MX" sz="1200" dirty="0">
                          <a:effectLst/>
                        </a:rPr>
                        <a:t> </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a:txBody>
                  <a:tcPr marL="28849" marR="28849" marT="0" marB="0"/>
                </a:tc>
              </a:tr>
            </a:tbl>
          </a:graphicData>
        </a:graphic>
      </p:graphicFrame>
      <p:pic>
        <p:nvPicPr>
          <p:cNvPr id="6" name="Imagen 5"/>
          <p:cNvPicPr>
            <a:picLocks noChangeAspect="1"/>
          </p:cNvPicPr>
          <p:nvPr/>
        </p:nvPicPr>
        <p:blipFill>
          <a:blip r:embed="rId2"/>
          <a:stretch>
            <a:fillRect/>
          </a:stretch>
        </p:blipFill>
        <p:spPr>
          <a:xfrm>
            <a:off x="3733800" y="1710268"/>
            <a:ext cx="8068733" cy="4953000"/>
          </a:xfrm>
          <a:prstGeom prst="rect">
            <a:avLst/>
          </a:prstGeom>
        </p:spPr>
      </p:pic>
    </p:spTree>
    <p:extLst>
      <p:ext uri="{BB962C8B-B14F-4D97-AF65-F5344CB8AC3E}">
        <p14:creationId xmlns:p14="http://schemas.microsoft.com/office/powerpoint/2010/main" val="2645057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table"/>
          <p:cNvPicPr>
            <a:picLocks noChangeAspect="1"/>
          </p:cNvPicPr>
          <p:nvPr/>
        </p:nvPicPr>
        <p:blipFill>
          <a:blip r:embed="rId2"/>
          <a:stretch>
            <a:fillRect/>
          </a:stretch>
        </p:blipFill>
        <p:spPr>
          <a:xfrm>
            <a:off x="664423" y="1244272"/>
            <a:ext cx="10656336" cy="5519445"/>
          </a:xfrm>
          <a:prstGeom prst="rect">
            <a:avLst/>
          </a:prstGeom>
          <a:solidFill>
            <a:schemeClr val="accent6">
              <a:lumMod val="60000"/>
              <a:lumOff val="40000"/>
            </a:schemeClr>
          </a:solidFill>
        </p:spPr>
      </p:pic>
      <p:sp>
        <p:nvSpPr>
          <p:cNvPr id="8" name="Rectángulo 7"/>
          <p:cNvSpPr/>
          <p:nvPr/>
        </p:nvSpPr>
        <p:spPr>
          <a:xfrm>
            <a:off x="49427" y="0"/>
            <a:ext cx="7516626" cy="735803"/>
          </a:xfrm>
          <a:prstGeom prst="rect">
            <a:avLst/>
          </a:prstGeom>
          <a:noFill/>
        </p:spPr>
        <p:txBody>
          <a:bodyPr vert="horz" lIns="91440" tIns="45720" rIns="91440" bIns="45720" rtlCol="0" anchor="b">
            <a:noAutofit/>
          </a:bodyPr>
          <a:lstStyle/>
          <a:p>
            <a:pPr defTabSz="914400">
              <a:lnSpc>
                <a:spcPct val="90000"/>
              </a:lnSpc>
              <a:spcBef>
                <a:spcPct val="0"/>
              </a:spcBef>
            </a:pPr>
            <a:r>
              <a:rPr lang="es-MX" sz="2400" b="1" dirty="0" smtClean="0">
                <a:latin typeface="Cambria" panose="02040503050406030204" pitchFamily="18" charset="0"/>
                <a:ea typeface="+mj-ea"/>
                <a:cs typeface="+mj-cs"/>
              </a:rPr>
              <a:t>Ley de Disciplina </a:t>
            </a:r>
            <a:r>
              <a:rPr lang="es-MX" sz="2400" b="1" dirty="0">
                <a:latin typeface="Cambria" panose="02040503050406030204" pitchFamily="18" charset="0"/>
                <a:ea typeface="+mj-ea"/>
                <a:cs typeface="+mj-cs"/>
              </a:rPr>
              <a:t>F</a:t>
            </a:r>
            <a:r>
              <a:rPr lang="es-MX" sz="2400" b="1" dirty="0" smtClean="0">
                <a:latin typeface="Cambria" panose="02040503050406030204" pitchFamily="18" charset="0"/>
                <a:ea typeface="+mj-ea"/>
                <a:cs typeface="+mj-cs"/>
              </a:rPr>
              <a:t>inanciera de las Entidades </a:t>
            </a:r>
            <a:r>
              <a:rPr lang="es-MX" sz="2400" b="1" dirty="0">
                <a:latin typeface="Cambria" panose="02040503050406030204" pitchFamily="18" charset="0"/>
                <a:ea typeface="+mj-ea"/>
                <a:cs typeface="+mj-cs"/>
              </a:rPr>
              <a:t>F</a:t>
            </a:r>
            <a:r>
              <a:rPr lang="es-MX" sz="2400" b="1" dirty="0" smtClean="0">
                <a:latin typeface="Cambria" panose="02040503050406030204" pitchFamily="18" charset="0"/>
                <a:ea typeface="+mj-ea"/>
                <a:cs typeface="+mj-cs"/>
              </a:rPr>
              <a:t>ederativas y los Municipios.</a:t>
            </a:r>
            <a:endParaRPr lang="es-MX" sz="2400" b="1" dirty="0">
              <a:latin typeface="Cambria" panose="02040503050406030204" pitchFamily="18" charset="0"/>
              <a:ea typeface="+mj-ea"/>
              <a:cs typeface="+mj-cs"/>
            </a:endParaRPr>
          </a:p>
        </p:txBody>
      </p:sp>
      <p:sp>
        <p:nvSpPr>
          <p:cNvPr id="9" name="Rectángulo 8"/>
          <p:cNvSpPr/>
          <p:nvPr/>
        </p:nvSpPr>
        <p:spPr>
          <a:xfrm>
            <a:off x="49427" y="735803"/>
            <a:ext cx="5186035" cy="424732"/>
          </a:xfrm>
          <a:prstGeom prst="rect">
            <a:avLst/>
          </a:prstGeom>
          <a:noFill/>
        </p:spPr>
        <p:txBody>
          <a:bodyPr vert="horz" lIns="91440" tIns="45720" rIns="91440" bIns="45720" rtlCol="0" anchor="b">
            <a:noAutofit/>
          </a:bodyPr>
          <a:lstStyle/>
          <a:p>
            <a:pPr defTabSz="914400">
              <a:lnSpc>
                <a:spcPct val="90000"/>
              </a:lnSpc>
              <a:spcBef>
                <a:spcPct val="0"/>
              </a:spcBef>
            </a:pPr>
            <a:r>
              <a:rPr lang="es-MX" sz="2400" b="1" i="1" dirty="0">
                <a:solidFill>
                  <a:schemeClr val="accent6"/>
                </a:solidFill>
                <a:latin typeface="Cambria" panose="02040503050406030204" pitchFamily="18" charset="0"/>
                <a:ea typeface="+mj-ea"/>
                <a:cs typeface="+mj-cs"/>
              </a:rPr>
              <a:t>FORMATOS PARA EL CUMPLIMIENTO</a:t>
            </a:r>
          </a:p>
        </p:txBody>
      </p:sp>
      <p:pic>
        <p:nvPicPr>
          <p:cNvPr id="10" name="Imagen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5509" y="0"/>
            <a:ext cx="1954721" cy="721437"/>
          </a:xfrm>
          <a:prstGeom prst="rect">
            <a:avLst/>
          </a:prstGeom>
        </p:spPr>
      </p:pic>
    </p:spTree>
    <p:extLst>
      <p:ext uri="{BB962C8B-B14F-4D97-AF65-F5344CB8AC3E}">
        <p14:creationId xmlns:p14="http://schemas.microsoft.com/office/powerpoint/2010/main" val="21366718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2600" y="348734"/>
            <a:ext cx="11506200" cy="3662541"/>
          </a:xfrm>
          <a:prstGeom prst="rect">
            <a:avLst/>
          </a:prstGeom>
        </p:spPr>
        <p:txBody>
          <a:bodyPr wrap="square">
            <a:spAutoFit/>
          </a:bodyPr>
          <a:lstStyle/>
          <a:p>
            <a:pPr algn="ctr" fontAlgn="ctr"/>
            <a:r>
              <a:rPr lang="es-MX" sz="4800" dirty="0" smtClean="0">
                <a:latin typeface="Cambria" panose="02040503050406030204" pitchFamily="18" charset="0"/>
                <a:cs typeface="Arial" panose="020B0604020202020204" pitchFamily="34" charset="0"/>
              </a:rPr>
              <a:t>Formato 6</a:t>
            </a:r>
          </a:p>
          <a:p>
            <a:pPr algn="ctr" fontAlgn="ctr"/>
            <a:r>
              <a:rPr lang="es-MX" sz="4800" dirty="0" smtClean="0">
                <a:latin typeface="Cambria" panose="02040503050406030204" pitchFamily="18" charset="0"/>
                <a:cs typeface="Arial" panose="020B0604020202020204" pitchFamily="34" charset="0"/>
              </a:rPr>
              <a:t>Estado </a:t>
            </a:r>
            <a:r>
              <a:rPr lang="es-MX" sz="4800" dirty="0">
                <a:latin typeface="Cambria" panose="02040503050406030204" pitchFamily="18" charset="0"/>
                <a:cs typeface="Arial" panose="020B0604020202020204" pitchFamily="34" charset="0"/>
              </a:rPr>
              <a:t>Analítico del Ejercicio del Presupuesto de Egresos </a:t>
            </a:r>
            <a:r>
              <a:rPr lang="es-MX" sz="4800" dirty="0" smtClean="0">
                <a:latin typeface="Cambria" panose="02040503050406030204" pitchFamily="18" charset="0"/>
                <a:cs typeface="Arial" panose="020B0604020202020204" pitchFamily="34" charset="0"/>
              </a:rPr>
              <a:t>Detallado.</a:t>
            </a:r>
          </a:p>
          <a:p>
            <a:pPr lvl="2" algn="ctr" fontAlgn="ctr"/>
            <a:endParaRPr lang="es-MX" sz="4800" dirty="0" smtClean="0">
              <a:latin typeface="Cambria" panose="02040503050406030204" pitchFamily="18" charset="0"/>
              <a:cs typeface="Arial" panose="020B0604020202020204" pitchFamily="34" charset="0"/>
            </a:endParaRPr>
          </a:p>
          <a:p>
            <a:pPr marL="1828800" lvl="2" indent="-914400" fontAlgn="ctr">
              <a:buFont typeface="+mj-lt"/>
              <a:buAutoNum type="alphaLcParenR" startAt="3"/>
            </a:pPr>
            <a:r>
              <a:rPr lang="es-MX" sz="4000" dirty="0" smtClean="0">
                <a:solidFill>
                  <a:srgbClr val="000000"/>
                </a:solidFill>
                <a:latin typeface="Cambria" panose="02040503050406030204" pitchFamily="18" charset="0"/>
                <a:cs typeface="Arial" panose="020B0604020202020204" pitchFamily="34" charset="0"/>
              </a:rPr>
              <a:t>Clasificación Funcional</a:t>
            </a:r>
          </a:p>
        </p:txBody>
      </p:sp>
    </p:spTree>
    <p:extLst>
      <p:ext uri="{BB962C8B-B14F-4D97-AF65-F5344CB8AC3E}">
        <p14:creationId xmlns:p14="http://schemas.microsoft.com/office/powerpoint/2010/main" val="36258350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336443386"/>
              </p:ext>
            </p:extLst>
          </p:nvPr>
        </p:nvGraphicFramePr>
        <p:xfrm>
          <a:off x="313266" y="143941"/>
          <a:ext cx="11387666" cy="6324591"/>
        </p:xfrm>
        <a:graphic>
          <a:graphicData uri="http://schemas.openxmlformats.org/drawingml/2006/table">
            <a:tbl>
              <a:tblPr firstRow="1" firstCol="1" bandRow="1">
                <a:tableStyleId>{69CF1AB2-1976-4502-BF36-3FF5EA218861}</a:tableStyleId>
              </a:tblPr>
              <a:tblGrid>
                <a:gridCol w="1068562"/>
                <a:gridCol w="3763761"/>
                <a:gridCol w="1217302"/>
                <a:gridCol w="1217302"/>
                <a:gridCol w="1067369"/>
                <a:gridCol w="1007873"/>
                <a:gridCol w="771077"/>
                <a:gridCol w="1274420"/>
              </a:tblGrid>
              <a:tr h="194298">
                <a:tc gridSpan="8">
                  <a:txBody>
                    <a:bodyPr/>
                    <a:lstStyle/>
                    <a:p>
                      <a:pPr indent="182880" algn="ctr">
                        <a:lnSpc>
                          <a:spcPct val="100000"/>
                        </a:lnSpc>
                        <a:spcBef>
                          <a:spcPts val="150"/>
                        </a:spcBef>
                        <a:spcAft>
                          <a:spcPts val="200"/>
                        </a:spcAft>
                      </a:pPr>
                      <a:r>
                        <a:rPr lang="es-MX" sz="1200" dirty="0">
                          <a:effectLst/>
                        </a:rPr>
                        <a:t>NOMBRE DEL ENTE PÚBLICO (a)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94298">
                <a:tc gridSpan="8">
                  <a:txBody>
                    <a:bodyPr/>
                    <a:lstStyle/>
                    <a:p>
                      <a:pPr indent="182880" algn="ctr">
                        <a:lnSpc>
                          <a:spcPct val="100000"/>
                        </a:lnSpc>
                        <a:spcBef>
                          <a:spcPts val="150"/>
                        </a:spcBef>
                        <a:spcAft>
                          <a:spcPts val="200"/>
                        </a:spcAft>
                      </a:pPr>
                      <a:r>
                        <a:rPr lang="es-MX" sz="1200" dirty="0">
                          <a:effectLst/>
                        </a:rPr>
                        <a:t>Estado Analítico del Ejercicio del Presupuesto de Egresos Detallado - LDF</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94298">
                <a:tc gridSpan="8">
                  <a:txBody>
                    <a:bodyPr/>
                    <a:lstStyle/>
                    <a:p>
                      <a:pPr indent="182880" algn="ctr">
                        <a:lnSpc>
                          <a:spcPct val="100000"/>
                        </a:lnSpc>
                        <a:spcBef>
                          <a:spcPts val="150"/>
                        </a:spcBef>
                        <a:spcAft>
                          <a:spcPts val="200"/>
                        </a:spcAft>
                      </a:pPr>
                      <a:r>
                        <a:rPr lang="es-MX" sz="1200" dirty="0">
                          <a:effectLst/>
                        </a:rPr>
                        <a:t>Clasificación Funcional (Finalidad y Función)</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94298">
                <a:tc gridSpan="8">
                  <a:txBody>
                    <a:bodyPr/>
                    <a:lstStyle/>
                    <a:p>
                      <a:pPr indent="182880" algn="ctr">
                        <a:lnSpc>
                          <a:spcPct val="100000"/>
                        </a:lnSpc>
                        <a:spcBef>
                          <a:spcPts val="150"/>
                        </a:spcBef>
                        <a:spcAft>
                          <a:spcPts val="200"/>
                        </a:spcAft>
                      </a:pPr>
                      <a:r>
                        <a:rPr lang="es-MX" sz="1200" dirty="0">
                          <a:effectLst/>
                        </a:rPr>
                        <a:t>Del 1 de enero Al XX de XXXX de 20XN (b)</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94298">
                <a:tc gridSpan="8">
                  <a:txBody>
                    <a:bodyPr/>
                    <a:lstStyle/>
                    <a:p>
                      <a:pPr indent="182880" algn="ctr">
                        <a:lnSpc>
                          <a:spcPct val="100000"/>
                        </a:lnSpc>
                        <a:spcBef>
                          <a:spcPts val="150"/>
                        </a:spcBef>
                        <a:spcAft>
                          <a:spcPts val="200"/>
                        </a:spcAft>
                      </a:pPr>
                      <a:r>
                        <a:rPr lang="es-MX" sz="1200" dirty="0">
                          <a:effectLst/>
                        </a:rPr>
                        <a:t>(PESOS)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94298">
                <a:tc rowSpan="2" gridSpan="2">
                  <a:txBody>
                    <a:bodyPr/>
                    <a:lstStyle/>
                    <a:p>
                      <a:pPr indent="182880" algn="ctr">
                        <a:lnSpc>
                          <a:spcPct val="100000"/>
                        </a:lnSpc>
                        <a:spcBef>
                          <a:spcPts val="150"/>
                        </a:spcBef>
                        <a:spcAft>
                          <a:spcPts val="200"/>
                        </a:spcAft>
                      </a:pPr>
                      <a:r>
                        <a:rPr lang="es-MX" sz="1200" dirty="0">
                          <a:effectLst/>
                        </a:rPr>
                        <a:t>Concepto (c)</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rowSpan="2" hMerge="1">
                  <a:txBody>
                    <a:bodyPr/>
                    <a:lstStyle/>
                    <a:p>
                      <a:endParaRPr lang="es-MX"/>
                    </a:p>
                  </a:txBody>
                  <a:tcPr/>
                </a:tc>
                <a:tc gridSpan="5">
                  <a:txBody>
                    <a:bodyPr/>
                    <a:lstStyle/>
                    <a:p>
                      <a:pPr indent="182880" algn="ctr">
                        <a:lnSpc>
                          <a:spcPct val="100000"/>
                        </a:lnSpc>
                        <a:spcBef>
                          <a:spcPts val="150"/>
                        </a:spcBef>
                        <a:spcAft>
                          <a:spcPts val="200"/>
                        </a:spcAft>
                      </a:pPr>
                      <a:r>
                        <a:rPr lang="es-MX" sz="1200" dirty="0">
                          <a:effectLst/>
                        </a:rPr>
                        <a:t>Egresos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2">
                  <a:txBody>
                    <a:bodyPr/>
                    <a:lstStyle/>
                    <a:p>
                      <a:pPr indent="182880" algn="ctr">
                        <a:lnSpc>
                          <a:spcPct val="100000"/>
                        </a:lnSpc>
                        <a:spcBef>
                          <a:spcPts val="150"/>
                        </a:spcBef>
                        <a:spcAft>
                          <a:spcPts val="200"/>
                        </a:spcAft>
                      </a:pPr>
                      <a:r>
                        <a:rPr lang="es-MX" sz="1200">
                          <a:effectLst/>
                        </a:rPr>
                        <a:t>Subejercicio (e)</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733571">
                <a:tc gridSpan="2" vMerge="1">
                  <a:txBody>
                    <a:bodyPr/>
                    <a:lstStyle/>
                    <a:p>
                      <a:endParaRPr lang="es-MX"/>
                    </a:p>
                  </a:txBody>
                  <a:tcPr/>
                </a:tc>
                <a:tc hMerge="1" vMerge="1">
                  <a:txBody>
                    <a:bodyPr/>
                    <a:lstStyle/>
                    <a:p>
                      <a:endParaRPr lang="es-MX"/>
                    </a:p>
                  </a:txBody>
                  <a:tcPr/>
                </a:tc>
                <a:tc>
                  <a:txBody>
                    <a:bodyPr/>
                    <a:lstStyle/>
                    <a:p>
                      <a:pPr indent="182880" algn="ctr">
                        <a:lnSpc>
                          <a:spcPct val="100000"/>
                        </a:lnSpc>
                        <a:spcBef>
                          <a:spcPts val="150"/>
                        </a:spcBef>
                        <a:spcAft>
                          <a:spcPts val="200"/>
                        </a:spcAft>
                      </a:pPr>
                      <a:r>
                        <a:rPr lang="es-MX" sz="1200">
                          <a:effectLst/>
                        </a:rPr>
                        <a:t>Aprobado (d)</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Ampliaciones/ (Reducciones)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Modificado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Devengado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Pagado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vMerge="1">
                  <a:txBody>
                    <a:bodyPr/>
                    <a:lstStyle/>
                    <a:p>
                      <a:endParaRPr lang="es-MX"/>
                    </a:p>
                  </a:txBody>
                  <a:tcPr/>
                </a:tc>
              </a:tr>
              <a:tr h="194298">
                <a:tc gridSpan="2">
                  <a:txBody>
                    <a:bodyPr/>
                    <a:lstStyle/>
                    <a:p>
                      <a:pPr indent="182880" algn="just">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gridSpan="2">
                  <a:txBody>
                    <a:bodyPr/>
                    <a:lstStyle/>
                    <a:p>
                      <a:pPr indent="182880" algn="l">
                        <a:lnSpc>
                          <a:spcPct val="100000"/>
                        </a:lnSpc>
                        <a:spcBef>
                          <a:spcPts val="150"/>
                        </a:spcBef>
                        <a:spcAft>
                          <a:spcPts val="200"/>
                        </a:spcAft>
                      </a:pPr>
                      <a:r>
                        <a:rPr lang="es-MX" sz="1200" dirty="0">
                          <a:effectLst/>
                        </a:rPr>
                        <a:t>I. Gasto No Etiquetado (I=A+B+C+D)</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gridSpan="2">
                  <a:txBody>
                    <a:bodyPr/>
                    <a:lstStyle/>
                    <a:p>
                      <a:pPr marL="62865" indent="182880" algn="l">
                        <a:lnSpc>
                          <a:spcPct val="100000"/>
                        </a:lnSpc>
                        <a:spcBef>
                          <a:spcPts val="150"/>
                        </a:spcBef>
                        <a:spcAft>
                          <a:spcPts val="200"/>
                        </a:spcAft>
                      </a:pPr>
                      <a:r>
                        <a:rPr lang="es-MX" sz="1200" dirty="0">
                          <a:effectLst/>
                        </a:rPr>
                        <a:t>A. Gobierno (A=a1+a2+a3+a4+a5+a6+a7+a8)</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140"/>
                        </a:spcAft>
                      </a:pPr>
                      <a:r>
                        <a:rPr lang="es-MX" sz="1200">
                          <a:effectLst/>
                        </a:rPr>
                        <a:t>a1) Legislación</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140"/>
                        </a:spcAft>
                      </a:pPr>
                      <a:r>
                        <a:rPr lang="es-MX" sz="1200">
                          <a:effectLst/>
                        </a:rPr>
                        <a:t>a2) Justicia</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140"/>
                        </a:spcAft>
                      </a:pPr>
                      <a:r>
                        <a:rPr lang="es-MX" sz="1200">
                          <a:effectLst/>
                        </a:rPr>
                        <a:t>a3) Coordinación de la Política de Gobierno</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140"/>
                        </a:spcAft>
                      </a:pPr>
                      <a:r>
                        <a:rPr lang="es-MX" sz="1200">
                          <a:effectLst/>
                        </a:rPr>
                        <a:t>a4) Relaciones Exteriores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14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a5) Asuntos Financieros y Hacendarios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a6) Seguridad Nacional</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366785">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a7) Asuntos de Orden Público y de Seguridad Interior</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a8) Otros Servicios Generales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gridSpan="2">
                  <a:txBody>
                    <a:bodyPr/>
                    <a:lstStyle/>
                    <a:p>
                      <a:pPr marL="62865" indent="182880" algn="l">
                        <a:lnSpc>
                          <a:spcPct val="100000"/>
                        </a:lnSpc>
                        <a:spcBef>
                          <a:spcPts val="150"/>
                        </a:spcBef>
                        <a:spcAft>
                          <a:spcPts val="200"/>
                        </a:spcAft>
                      </a:pPr>
                      <a:r>
                        <a:rPr lang="es-MX" sz="1200" dirty="0">
                          <a:effectLst/>
                        </a:rPr>
                        <a:t>B. Desarrollo Social (B=b1+b2+b3+b4+b5+b6+b7)</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b1) Protección Ambiental</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b2) Vivienda y Servicios a la Comunidad</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b3) Salud</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366785">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b4) Recreación, Cultura y Otras Manifestaciones Sociales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b5) Educación</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b6) Protección Social</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a:effectLst/>
                        </a:rPr>
                        <a:t>b7) Otros Asuntos Sociales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94298">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l">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bl>
          </a:graphicData>
        </a:graphic>
      </p:graphicFrame>
      <p:pic>
        <p:nvPicPr>
          <p:cNvPr id="3" name="Imagen 2"/>
          <p:cNvPicPr>
            <a:picLocks noChangeAspect="1"/>
          </p:cNvPicPr>
          <p:nvPr/>
        </p:nvPicPr>
        <p:blipFill>
          <a:blip r:embed="rId2"/>
          <a:stretch>
            <a:fillRect/>
          </a:stretch>
        </p:blipFill>
        <p:spPr>
          <a:xfrm>
            <a:off x="5013040" y="2062297"/>
            <a:ext cx="6687892" cy="4206605"/>
          </a:xfrm>
          <a:prstGeom prst="rect">
            <a:avLst/>
          </a:prstGeom>
        </p:spPr>
      </p:pic>
    </p:spTree>
    <p:extLst>
      <p:ext uri="{BB962C8B-B14F-4D97-AF65-F5344CB8AC3E}">
        <p14:creationId xmlns:p14="http://schemas.microsoft.com/office/powerpoint/2010/main" val="154387412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627428844"/>
              </p:ext>
            </p:extLst>
          </p:nvPr>
        </p:nvGraphicFramePr>
        <p:xfrm>
          <a:off x="338667" y="172244"/>
          <a:ext cx="10896600" cy="6400800"/>
        </p:xfrm>
        <a:graphic>
          <a:graphicData uri="http://schemas.openxmlformats.org/drawingml/2006/table">
            <a:tbl>
              <a:tblPr firstRow="1" firstCol="1" bandRow="1">
                <a:tableStyleId>{69CF1AB2-1976-4502-BF36-3FF5EA218861}</a:tableStyleId>
              </a:tblPr>
              <a:tblGrid>
                <a:gridCol w="287657"/>
                <a:gridCol w="3926062"/>
                <a:gridCol w="1114640"/>
                <a:gridCol w="1269798"/>
                <a:gridCol w="1113401"/>
                <a:gridCol w="1051336"/>
                <a:gridCol w="804328"/>
                <a:gridCol w="1329378"/>
              </a:tblGrid>
              <a:tr h="127981">
                <a:tc gridSpan="8">
                  <a:txBody>
                    <a:bodyPr/>
                    <a:lstStyle/>
                    <a:p>
                      <a:pPr indent="182880" algn="ctr">
                        <a:lnSpc>
                          <a:spcPct val="100000"/>
                        </a:lnSpc>
                        <a:spcBef>
                          <a:spcPts val="150"/>
                        </a:spcBef>
                        <a:spcAft>
                          <a:spcPts val="200"/>
                        </a:spcAft>
                      </a:pPr>
                      <a:r>
                        <a:rPr lang="es-MX" sz="1200" dirty="0">
                          <a:effectLst/>
                        </a:rPr>
                        <a:t>NOMBRE DEL ENTE PÚBLICO (a)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127981">
                <a:tc gridSpan="8">
                  <a:txBody>
                    <a:bodyPr/>
                    <a:lstStyle/>
                    <a:p>
                      <a:pPr indent="182880" algn="ctr">
                        <a:lnSpc>
                          <a:spcPct val="100000"/>
                        </a:lnSpc>
                        <a:spcBef>
                          <a:spcPts val="150"/>
                        </a:spcBef>
                        <a:spcAft>
                          <a:spcPts val="200"/>
                        </a:spcAft>
                      </a:pPr>
                      <a:r>
                        <a:rPr lang="es-MX" sz="1200" dirty="0">
                          <a:effectLst/>
                        </a:rPr>
                        <a:t>Estado Analítico del Ejercicio del Presupuesto de Egresos Detallado - LDF</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127981">
                <a:tc gridSpan="8">
                  <a:txBody>
                    <a:bodyPr/>
                    <a:lstStyle/>
                    <a:p>
                      <a:pPr indent="182880" algn="ctr">
                        <a:lnSpc>
                          <a:spcPct val="100000"/>
                        </a:lnSpc>
                        <a:spcBef>
                          <a:spcPts val="150"/>
                        </a:spcBef>
                        <a:spcAft>
                          <a:spcPts val="200"/>
                        </a:spcAft>
                      </a:pPr>
                      <a:r>
                        <a:rPr lang="es-MX" sz="1200" dirty="0">
                          <a:effectLst/>
                        </a:rPr>
                        <a:t>Clasificación Funcional (Finalidad y Función)</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127981">
                <a:tc gridSpan="8">
                  <a:txBody>
                    <a:bodyPr/>
                    <a:lstStyle/>
                    <a:p>
                      <a:pPr indent="182880" algn="ctr">
                        <a:lnSpc>
                          <a:spcPct val="100000"/>
                        </a:lnSpc>
                        <a:spcBef>
                          <a:spcPts val="150"/>
                        </a:spcBef>
                        <a:spcAft>
                          <a:spcPts val="200"/>
                        </a:spcAft>
                      </a:pPr>
                      <a:r>
                        <a:rPr lang="es-MX" sz="1200" dirty="0">
                          <a:effectLst/>
                        </a:rPr>
                        <a:t>Del 1 de enero Al XX de XXXX de 20XN (b)</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127981">
                <a:tc gridSpan="8">
                  <a:txBody>
                    <a:bodyPr/>
                    <a:lstStyle/>
                    <a:p>
                      <a:pPr indent="182880" algn="ctr">
                        <a:lnSpc>
                          <a:spcPct val="100000"/>
                        </a:lnSpc>
                        <a:spcBef>
                          <a:spcPts val="150"/>
                        </a:spcBef>
                        <a:spcAft>
                          <a:spcPts val="200"/>
                        </a:spcAft>
                      </a:pPr>
                      <a:r>
                        <a:rPr lang="es-MX" sz="1200" dirty="0">
                          <a:effectLst/>
                        </a:rPr>
                        <a:t>(PESOS)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127981">
                <a:tc rowSpan="2" gridSpan="2">
                  <a:txBody>
                    <a:bodyPr/>
                    <a:lstStyle/>
                    <a:p>
                      <a:pPr indent="182880" algn="ctr">
                        <a:lnSpc>
                          <a:spcPct val="100000"/>
                        </a:lnSpc>
                        <a:spcBef>
                          <a:spcPts val="150"/>
                        </a:spcBef>
                        <a:spcAft>
                          <a:spcPts val="200"/>
                        </a:spcAft>
                      </a:pPr>
                      <a:r>
                        <a:rPr lang="es-MX" sz="1200" dirty="0">
                          <a:effectLst/>
                        </a:rPr>
                        <a:t>Concepto (c)</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rowSpan="2" hMerge="1">
                  <a:txBody>
                    <a:bodyPr/>
                    <a:lstStyle/>
                    <a:p>
                      <a:endParaRPr lang="es-MX"/>
                    </a:p>
                  </a:txBody>
                  <a:tcPr/>
                </a:tc>
                <a:tc gridSpan="5">
                  <a:txBody>
                    <a:bodyPr/>
                    <a:lstStyle/>
                    <a:p>
                      <a:pPr indent="182880" algn="ctr">
                        <a:lnSpc>
                          <a:spcPct val="100000"/>
                        </a:lnSpc>
                        <a:spcBef>
                          <a:spcPts val="150"/>
                        </a:spcBef>
                        <a:spcAft>
                          <a:spcPts val="200"/>
                        </a:spcAft>
                      </a:pPr>
                      <a:r>
                        <a:rPr lang="es-MX" sz="1200" dirty="0">
                          <a:effectLst/>
                        </a:rPr>
                        <a:t>Egresos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rowSpan="2">
                  <a:txBody>
                    <a:bodyPr/>
                    <a:lstStyle/>
                    <a:p>
                      <a:pPr indent="182880" algn="ctr">
                        <a:lnSpc>
                          <a:spcPct val="100000"/>
                        </a:lnSpc>
                        <a:spcBef>
                          <a:spcPts val="150"/>
                        </a:spcBef>
                        <a:spcAft>
                          <a:spcPts val="200"/>
                        </a:spcAft>
                      </a:pPr>
                      <a:r>
                        <a:rPr lang="es-MX" sz="1200">
                          <a:effectLst/>
                        </a:rPr>
                        <a:t>Subejercicio (e)</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r>
              <a:tr h="127981">
                <a:tc gridSpan="2" vMerge="1">
                  <a:txBody>
                    <a:bodyPr/>
                    <a:lstStyle/>
                    <a:p>
                      <a:endParaRPr lang="es-MX"/>
                    </a:p>
                  </a:txBody>
                  <a:tcPr>
                    <a:solidFill>
                      <a:schemeClr val="bg1">
                        <a:lumMod val="95000"/>
                      </a:schemeClr>
                    </a:solidFill>
                  </a:tcPr>
                </a:tc>
                <a:tc hMerge="1" vMerge="1">
                  <a:txBody>
                    <a:bodyPr/>
                    <a:lstStyle/>
                    <a:p>
                      <a:endParaRPr lang="es-MX"/>
                    </a:p>
                  </a:txBody>
                  <a:tcPr/>
                </a:tc>
                <a:tc>
                  <a:txBody>
                    <a:bodyPr/>
                    <a:lstStyle/>
                    <a:p>
                      <a:pPr indent="182880" algn="ctr">
                        <a:lnSpc>
                          <a:spcPct val="100000"/>
                        </a:lnSpc>
                        <a:spcBef>
                          <a:spcPts val="150"/>
                        </a:spcBef>
                        <a:spcAft>
                          <a:spcPts val="200"/>
                        </a:spcAft>
                      </a:pPr>
                      <a:r>
                        <a:rPr lang="es-MX" sz="1200">
                          <a:effectLst/>
                        </a:rPr>
                        <a:t>Aprobado (d)</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Ampliaciones/ (Reducciones)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Modificado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Devengado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a:txBody>
                    <a:bodyPr/>
                    <a:lstStyle/>
                    <a:p>
                      <a:pPr indent="182880" algn="ctr">
                        <a:lnSpc>
                          <a:spcPct val="100000"/>
                        </a:lnSpc>
                        <a:spcBef>
                          <a:spcPts val="150"/>
                        </a:spcBef>
                        <a:spcAft>
                          <a:spcPts val="200"/>
                        </a:spcAft>
                      </a:pPr>
                      <a:r>
                        <a:rPr lang="es-MX" sz="1200" dirty="0">
                          <a:effectLst/>
                        </a:rPr>
                        <a:t>Pagado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tc>
                <a:tc vMerge="1">
                  <a:txBody>
                    <a:bodyPr/>
                    <a:lstStyle/>
                    <a:p>
                      <a:endParaRPr lang="es-MX"/>
                    </a:p>
                  </a:txBody>
                  <a:tcPr>
                    <a:solidFill>
                      <a:schemeClr val="bg1">
                        <a:lumMod val="95000"/>
                      </a:schemeClr>
                    </a:solidFill>
                  </a:tcPr>
                </a:tc>
              </a:tr>
              <a:tr h="127981">
                <a:tc gridSpan="2">
                  <a:txBody>
                    <a:bodyPr/>
                    <a:lstStyle/>
                    <a:p>
                      <a:pPr marL="62865" indent="182880" algn="l">
                        <a:lnSpc>
                          <a:spcPct val="100000"/>
                        </a:lnSpc>
                        <a:spcBef>
                          <a:spcPts val="100"/>
                        </a:spcBef>
                        <a:spcAft>
                          <a:spcPts val="100"/>
                        </a:spcAft>
                      </a:pPr>
                      <a:r>
                        <a:rPr lang="es-MX" sz="1200" dirty="0">
                          <a:effectLst/>
                        </a:rPr>
                        <a:t>C. Desarrollo Económico (C=c1+c2+c3+c4+c5+c6+c7+c8+c9)</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c1) Asuntos Económicos, Comerciales y Laborales en General</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c2) Agropecuaria, Silvicultura, Pesca y Caza</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c3) Combustibles y Energía</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c4) Minería, Manufacturas y Construcción</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c5) Transporte</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c6) Comunicaciones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c7) Turismo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c8) Ciencia, Tecnología e Innovación</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c9) Otras Industrias y Otros Asuntos Económicos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gridSpan="2">
                  <a:txBody>
                    <a:bodyPr/>
                    <a:lstStyle/>
                    <a:p>
                      <a:pPr marL="62865" indent="182880" algn="l">
                        <a:lnSpc>
                          <a:spcPct val="100000"/>
                        </a:lnSpc>
                        <a:spcBef>
                          <a:spcPts val="100"/>
                        </a:spcBef>
                        <a:spcAft>
                          <a:spcPts val="100"/>
                        </a:spcAft>
                      </a:pPr>
                      <a:r>
                        <a:rPr lang="es-MX" sz="1200">
                          <a:effectLst/>
                        </a:rPr>
                        <a:t>D. Otras No Clasificadas en Funciones Anteriores (D=d1+d2+d3+d4)</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d1) Transacciones de la Deuda Publica / Costo Financiero de la Deuda</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d2) Transferencias, Participaciones y Aportaciones Entre Diferentes Niveles y Ordenes de Gobierno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d3) Saneamiento del Sistema Financiero</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d4) Adeudos de Ejercicios Fiscales Anteriores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gridSpan="2">
                  <a:txBody>
                    <a:bodyPr/>
                    <a:lstStyle/>
                    <a:p>
                      <a:pPr indent="182880" algn="l">
                        <a:lnSpc>
                          <a:spcPct val="100000"/>
                        </a:lnSpc>
                        <a:spcBef>
                          <a:spcPts val="100"/>
                        </a:spcBef>
                        <a:spcAft>
                          <a:spcPts val="100"/>
                        </a:spcAft>
                      </a:pPr>
                      <a:r>
                        <a:rPr lang="es-MX" sz="1200" dirty="0">
                          <a:effectLst/>
                        </a:rPr>
                        <a:t>II. Gasto Etiquetado (II=A+B+C+D)</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gridSpan="2">
                  <a:txBody>
                    <a:bodyPr/>
                    <a:lstStyle/>
                    <a:p>
                      <a:pPr marL="62865" indent="182880" algn="l">
                        <a:lnSpc>
                          <a:spcPct val="100000"/>
                        </a:lnSpc>
                        <a:spcBef>
                          <a:spcPts val="100"/>
                        </a:spcBef>
                        <a:spcAft>
                          <a:spcPts val="100"/>
                        </a:spcAft>
                      </a:pPr>
                      <a:r>
                        <a:rPr lang="es-MX" sz="1200">
                          <a:effectLst/>
                        </a:rPr>
                        <a:t>A. Gobierno (A=a1+a2+a3+a4+a5+a6+a7+a8)</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a1) Legislación</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a2) Justicia</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a3) Coordinación de la Política de Gobierno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bl>
          </a:graphicData>
        </a:graphic>
      </p:graphicFrame>
    </p:spTree>
    <p:extLst>
      <p:ext uri="{BB962C8B-B14F-4D97-AF65-F5344CB8AC3E}">
        <p14:creationId xmlns:p14="http://schemas.microsoft.com/office/powerpoint/2010/main" val="3459705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636947544"/>
              </p:ext>
            </p:extLst>
          </p:nvPr>
        </p:nvGraphicFramePr>
        <p:xfrm>
          <a:off x="313268" y="98425"/>
          <a:ext cx="11413064" cy="6431280"/>
        </p:xfrm>
        <a:graphic>
          <a:graphicData uri="http://schemas.openxmlformats.org/drawingml/2006/table">
            <a:tbl>
              <a:tblPr firstRow="1" firstCol="1" bandRow="1">
                <a:tableStyleId>{69CF1AB2-1976-4502-BF36-3FF5EA218861}</a:tableStyleId>
              </a:tblPr>
              <a:tblGrid>
                <a:gridCol w="301291"/>
                <a:gridCol w="4112145"/>
                <a:gridCol w="1167470"/>
                <a:gridCol w="1329982"/>
                <a:gridCol w="1166173"/>
                <a:gridCol w="1101166"/>
                <a:gridCol w="842451"/>
                <a:gridCol w="1392386"/>
              </a:tblGrid>
              <a:tr h="63990">
                <a:tc gridSpan="8">
                  <a:txBody>
                    <a:bodyPr/>
                    <a:lstStyle/>
                    <a:p>
                      <a:pPr indent="182880" algn="ctr">
                        <a:lnSpc>
                          <a:spcPct val="100000"/>
                        </a:lnSpc>
                        <a:spcBef>
                          <a:spcPts val="150"/>
                        </a:spcBef>
                        <a:spcAft>
                          <a:spcPts val="200"/>
                        </a:spcAft>
                      </a:pPr>
                      <a:r>
                        <a:rPr lang="es-MX" sz="1200" dirty="0">
                          <a:effectLst/>
                        </a:rPr>
                        <a:t>NOMBRE DEL ENTE PÚBLICO (a)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r>
              <a:tr h="63990">
                <a:tc gridSpan="8">
                  <a:txBody>
                    <a:bodyPr/>
                    <a:lstStyle/>
                    <a:p>
                      <a:pPr indent="182880" algn="ctr">
                        <a:lnSpc>
                          <a:spcPct val="100000"/>
                        </a:lnSpc>
                        <a:spcBef>
                          <a:spcPts val="150"/>
                        </a:spcBef>
                        <a:spcAft>
                          <a:spcPts val="200"/>
                        </a:spcAft>
                      </a:pPr>
                      <a:r>
                        <a:rPr lang="es-MX" sz="1200" dirty="0">
                          <a:effectLst/>
                        </a:rPr>
                        <a:t>Estado Analítico del Ejercicio del Presupuesto de Egresos Detallado - LDF</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r>
              <a:tr h="63990">
                <a:tc gridSpan="8">
                  <a:txBody>
                    <a:bodyPr/>
                    <a:lstStyle/>
                    <a:p>
                      <a:pPr indent="182880" algn="ctr">
                        <a:lnSpc>
                          <a:spcPct val="100000"/>
                        </a:lnSpc>
                        <a:spcBef>
                          <a:spcPts val="150"/>
                        </a:spcBef>
                        <a:spcAft>
                          <a:spcPts val="200"/>
                        </a:spcAft>
                      </a:pPr>
                      <a:r>
                        <a:rPr lang="es-MX" sz="1200" dirty="0">
                          <a:effectLst/>
                        </a:rPr>
                        <a:t>Clasificación Funcional (Finalidad y Función)</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r>
              <a:tr h="63990">
                <a:tc gridSpan="8">
                  <a:txBody>
                    <a:bodyPr/>
                    <a:lstStyle/>
                    <a:p>
                      <a:pPr indent="182880" algn="ctr">
                        <a:lnSpc>
                          <a:spcPct val="100000"/>
                        </a:lnSpc>
                        <a:spcBef>
                          <a:spcPts val="150"/>
                        </a:spcBef>
                        <a:spcAft>
                          <a:spcPts val="200"/>
                        </a:spcAft>
                      </a:pPr>
                      <a:r>
                        <a:rPr lang="es-MX" sz="1200" dirty="0">
                          <a:effectLst/>
                        </a:rPr>
                        <a:t>Del 1 de enero Al XX de XXXX de 20XN (b)</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r>
              <a:tr h="63990">
                <a:tc gridSpan="8">
                  <a:txBody>
                    <a:bodyPr/>
                    <a:lstStyle/>
                    <a:p>
                      <a:pPr indent="182880" algn="ctr">
                        <a:lnSpc>
                          <a:spcPct val="100000"/>
                        </a:lnSpc>
                        <a:spcBef>
                          <a:spcPts val="150"/>
                        </a:spcBef>
                        <a:spcAft>
                          <a:spcPts val="200"/>
                        </a:spcAft>
                      </a:pPr>
                      <a:r>
                        <a:rPr lang="es-MX" sz="1200" dirty="0">
                          <a:effectLst/>
                        </a:rPr>
                        <a:t>(PESOS)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r>
              <a:tr h="63990">
                <a:tc rowSpan="2" gridSpan="2">
                  <a:txBody>
                    <a:bodyPr/>
                    <a:lstStyle/>
                    <a:p>
                      <a:pPr indent="182880" algn="ctr">
                        <a:lnSpc>
                          <a:spcPct val="100000"/>
                        </a:lnSpc>
                        <a:spcBef>
                          <a:spcPts val="150"/>
                        </a:spcBef>
                        <a:spcAft>
                          <a:spcPts val="200"/>
                        </a:spcAft>
                      </a:pPr>
                      <a:r>
                        <a:rPr lang="es-MX" sz="1200" dirty="0">
                          <a:effectLst/>
                        </a:rPr>
                        <a:t>Concepto (c)</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rowSpan="2" hMerge="1">
                  <a:txBody>
                    <a:bodyPr/>
                    <a:lstStyle/>
                    <a:p>
                      <a:endParaRPr lang="es-MX"/>
                    </a:p>
                  </a:txBody>
                  <a:tcPr>
                    <a:solidFill>
                      <a:schemeClr val="bg1">
                        <a:lumMod val="85000"/>
                      </a:schemeClr>
                    </a:solidFill>
                  </a:tcPr>
                </a:tc>
                <a:tc gridSpan="5">
                  <a:txBody>
                    <a:bodyPr/>
                    <a:lstStyle/>
                    <a:p>
                      <a:pPr indent="182880" algn="ctr">
                        <a:lnSpc>
                          <a:spcPct val="100000"/>
                        </a:lnSpc>
                        <a:spcBef>
                          <a:spcPts val="150"/>
                        </a:spcBef>
                        <a:spcAft>
                          <a:spcPts val="200"/>
                        </a:spcAft>
                      </a:pPr>
                      <a:r>
                        <a:rPr lang="es-MX" sz="1200" dirty="0">
                          <a:effectLst/>
                        </a:rPr>
                        <a:t>Egresos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hMerge="1">
                  <a:txBody>
                    <a:bodyPr/>
                    <a:lstStyle/>
                    <a:p>
                      <a:endParaRPr lang="es-MX"/>
                    </a:p>
                  </a:txBody>
                  <a:tcPr>
                    <a:solidFill>
                      <a:schemeClr val="bg1">
                        <a:lumMod val="85000"/>
                      </a:schemeClr>
                    </a:solidFill>
                  </a:tcPr>
                </a:tc>
                <a:tc rowSpan="2">
                  <a:txBody>
                    <a:bodyPr/>
                    <a:lstStyle/>
                    <a:p>
                      <a:pPr indent="182880" algn="ctr">
                        <a:lnSpc>
                          <a:spcPct val="100000"/>
                        </a:lnSpc>
                        <a:spcBef>
                          <a:spcPts val="150"/>
                        </a:spcBef>
                        <a:spcAft>
                          <a:spcPts val="200"/>
                        </a:spcAft>
                      </a:pPr>
                      <a:r>
                        <a:rPr lang="es-MX" sz="1200" dirty="0">
                          <a:effectLst/>
                        </a:rPr>
                        <a:t>Subejercicio (e)</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r>
              <a:tr h="63990">
                <a:tc gridSpan="2" vMerge="1">
                  <a:txBody>
                    <a:bodyPr/>
                    <a:lstStyle/>
                    <a:p>
                      <a:endParaRPr lang="es-MX"/>
                    </a:p>
                  </a:txBody>
                  <a:tcPr>
                    <a:solidFill>
                      <a:schemeClr val="bg1">
                        <a:lumMod val="85000"/>
                      </a:schemeClr>
                    </a:solidFill>
                  </a:tcPr>
                </a:tc>
                <a:tc hMerge="1" vMerge="1">
                  <a:txBody>
                    <a:bodyPr/>
                    <a:lstStyle/>
                    <a:p>
                      <a:endParaRPr lang="es-MX"/>
                    </a:p>
                  </a:txBody>
                  <a:tcPr>
                    <a:solidFill>
                      <a:schemeClr val="bg1">
                        <a:lumMod val="85000"/>
                      </a:schemeClr>
                    </a:solidFill>
                  </a:tcPr>
                </a:tc>
                <a:tc>
                  <a:txBody>
                    <a:bodyPr/>
                    <a:lstStyle/>
                    <a:p>
                      <a:pPr indent="182880" algn="ctr">
                        <a:lnSpc>
                          <a:spcPct val="100000"/>
                        </a:lnSpc>
                        <a:spcBef>
                          <a:spcPts val="150"/>
                        </a:spcBef>
                        <a:spcAft>
                          <a:spcPts val="200"/>
                        </a:spcAft>
                      </a:pPr>
                      <a:r>
                        <a:rPr lang="es-MX" sz="1200" dirty="0">
                          <a:effectLst/>
                        </a:rPr>
                        <a:t>Aprobado (d)</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Ampliaciones/ (Reducciones)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Modificado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Devengado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Pagado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vMerge="1">
                  <a:txBody>
                    <a:bodyPr/>
                    <a:lstStyle/>
                    <a:p>
                      <a:endParaRPr lang="es-MX"/>
                    </a:p>
                  </a:txBody>
                  <a:tcPr>
                    <a:solidFill>
                      <a:schemeClr val="bg1">
                        <a:lumMod val="85000"/>
                      </a:schemeClr>
                    </a:solidFill>
                  </a:tcPr>
                </a:tc>
              </a:tr>
              <a:tr h="63990">
                <a:tc>
                  <a:txBody>
                    <a:bodyPr/>
                    <a:lstStyle/>
                    <a:p>
                      <a:pPr indent="182880" algn="l">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a4) Relaciones Exteriores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a5) Asuntos Financieros y Hacendarios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a6) Seguridad Nacional</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a7) Asuntos de Orden Público y de Seguridad Interior</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a8) Otros Servicios Generales</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gridSpan="2">
                  <a:txBody>
                    <a:bodyPr/>
                    <a:lstStyle/>
                    <a:p>
                      <a:pPr marL="62865" indent="182880" algn="l">
                        <a:lnSpc>
                          <a:spcPct val="100000"/>
                        </a:lnSpc>
                        <a:spcBef>
                          <a:spcPts val="100"/>
                        </a:spcBef>
                        <a:spcAft>
                          <a:spcPts val="100"/>
                        </a:spcAft>
                      </a:pPr>
                      <a:r>
                        <a:rPr lang="es-MX" sz="1200" dirty="0">
                          <a:effectLst/>
                        </a:rPr>
                        <a:t>B. Desarrollo Social (B=b1+b2+b3+b4+b5+b6+b7)</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b1) Protección Ambiental</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b2) Vivienda y Servicios a la Comunidad</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b3) Salud</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b4) Recreación, Cultura y Otras Manifestaciones Sociales</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b5) Educación</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b6) Protección Social</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b7) Otros Asuntos Sociales</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gridSpan="2">
                  <a:txBody>
                    <a:bodyPr/>
                    <a:lstStyle/>
                    <a:p>
                      <a:pPr marL="62865" indent="182880" algn="l">
                        <a:lnSpc>
                          <a:spcPct val="100000"/>
                        </a:lnSpc>
                        <a:spcBef>
                          <a:spcPts val="100"/>
                        </a:spcBef>
                        <a:spcAft>
                          <a:spcPts val="100"/>
                        </a:spcAft>
                      </a:pPr>
                      <a:r>
                        <a:rPr lang="es-MX" sz="1200">
                          <a:effectLst/>
                        </a:rPr>
                        <a:t>C. Desarrollo Económico (C=c1+c2+c3+c4+c5+c6+c7+c8+c9)</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c1) Asuntos Económicos, Comerciales y Laborales en General</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c2) Agropecuaria, Silvicultura, Pesca y Caza</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c3) Combustibles y Energía</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c4) Minería, Manufacturas y Construcción</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c5) Transporte</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c6) Comunicaciones</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c7) Turismo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c8) Ciencia, Tecnología e Innovación</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bl>
          </a:graphicData>
        </a:graphic>
      </p:graphicFrame>
    </p:spTree>
    <p:extLst>
      <p:ext uri="{BB962C8B-B14F-4D97-AF65-F5344CB8AC3E}">
        <p14:creationId xmlns:p14="http://schemas.microsoft.com/office/powerpoint/2010/main" val="13919495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707374373"/>
              </p:ext>
            </p:extLst>
          </p:nvPr>
        </p:nvGraphicFramePr>
        <p:xfrm>
          <a:off x="338667" y="281305"/>
          <a:ext cx="11413064" cy="3881392"/>
        </p:xfrm>
        <a:graphic>
          <a:graphicData uri="http://schemas.openxmlformats.org/drawingml/2006/table">
            <a:tbl>
              <a:tblPr firstRow="1" firstCol="1" bandRow="1">
                <a:tableStyleId>{69CF1AB2-1976-4502-BF36-3FF5EA218861}</a:tableStyleId>
              </a:tblPr>
              <a:tblGrid>
                <a:gridCol w="301291"/>
                <a:gridCol w="4112145"/>
                <a:gridCol w="1167470"/>
                <a:gridCol w="1329982"/>
                <a:gridCol w="1166173"/>
                <a:gridCol w="1101166"/>
                <a:gridCol w="842451"/>
                <a:gridCol w="1392386"/>
              </a:tblGrid>
              <a:tr h="0">
                <a:tc gridSpan="8">
                  <a:txBody>
                    <a:bodyPr/>
                    <a:lstStyle/>
                    <a:p>
                      <a:pPr indent="182880" algn="ctr">
                        <a:lnSpc>
                          <a:spcPct val="100000"/>
                        </a:lnSpc>
                        <a:spcBef>
                          <a:spcPts val="150"/>
                        </a:spcBef>
                        <a:spcAft>
                          <a:spcPts val="200"/>
                        </a:spcAft>
                      </a:pPr>
                      <a:r>
                        <a:rPr lang="es-MX" sz="1200" dirty="0">
                          <a:effectLst/>
                        </a:rPr>
                        <a:t>NOMBRE DEL ENTE PÚBLICO (a)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63990">
                <a:tc gridSpan="8">
                  <a:txBody>
                    <a:bodyPr/>
                    <a:lstStyle/>
                    <a:p>
                      <a:pPr indent="182880" algn="ctr">
                        <a:lnSpc>
                          <a:spcPct val="100000"/>
                        </a:lnSpc>
                        <a:spcBef>
                          <a:spcPts val="150"/>
                        </a:spcBef>
                        <a:spcAft>
                          <a:spcPts val="200"/>
                        </a:spcAft>
                      </a:pPr>
                      <a:r>
                        <a:rPr lang="es-MX" sz="1200" dirty="0">
                          <a:effectLst/>
                        </a:rPr>
                        <a:t>Estado Analítico del Ejercicio del Presupuesto de Egresos Detallado - LDF</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63990">
                <a:tc gridSpan="8">
                  <a:txBody>
                    <a:bodyPr/>
                    <a:lstStyle/>
                    <a:p>
                      <a:pPr indent="182880" algn="ctr">
                        <a:lnSpc>
                          <a:spcPct val="100000"/>
                        </a:lnSpc>
                        <a:spcBef>
                          <a:spcPts val="150"/>
                        </a:spcBef>
                        <a:spcAft>
                          <a:spcPts val="200"/>
                        </a:spcAft>
                      </a:pPr>
                      <a:r>
                        <a:rPr lang="es-MX" sz="1200" dirty="0">
                          <a:effectLst/>
                        </a:rPr>
                        <a:t>Clasificación Funcional (Finalidad y Función)</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63990">
                <a:tc gridSpan="8">
                  <a:txBody>
                    <a:bodyPr/>
                    <a:lstStyle/>
                    <a:p>
                      <a:pPr indent="182880" algn="ctr">
                        <a:lnSpc>
                          <a:spcPct val="100000"/>
                        </a:lnSpc>
                        <a:spcBef>
                          <a:spcPts val="150"/>
                        </a:spcBef>
                        <a:spcAft>
                          <a:spcPts val="200"/>
                        </a:spcAft>
                      </a:pPr>
                      <a:r>
                        <a:rPr lang="es-MX" sz="1200" dirty="0">
                          <a:effectLst/>
                        </a:rPr>
                        <a:t>Del 1 de enero Al XX de XXXX de 20XN (b)</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63990">
                <a:tc gridSpan="8">
                  <a:txBody>
                    <a:bodyPr/>
                    <a:lstStyle/>
                    <a:p>
                      <a:pPr indent="182880" algn="ctr">
                        <a:lnSpc>
                          <a:spcPct val="100000"/>
                        </a:lnSpc>
                        <a:spcBef>
                          <a:spcPts val="150"/>
                        </a:spcBef>
                        <a:spcAft>
                          <a:spcPts val="200"/>
                        </a:spcAft>
                      </a:pPr>
                      <a:r>
                        <a:rPr lang="es-MX" sz="1200" dirty="0">
                          <a:effectLst/>
                        </a:rPr>
                        <a:t>(PESOS)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r>
              <a:tr h="63990">
                <a:tc rowSpan="2" gridSpan="2">
                  <a:txBody>
                    <a:bodyPr/>
                    <a:lstStyle/>
                    <a:p>
                      <a:pPr indent="182880" algn="ctr">
                        <a:lnSpc>
                          <a:spcPct val="100000"/>
                        </a:lnSpc>
                        <a:spcBef>
                          <a:spcPts val="150"/>
                        </a:spcBef>
                        <a:spcAft>
                          <a:spcPts val="200"/>
                        </a:spcAft>
                      </a:pPr>
                      <a:r>
                        <a:rPr lang="es-MX" sz="1200" dirty="0">
                          <a:effectLst/>
                        </a:rPr>
                        <a:t>Concepto (c)</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rowSpan="2" hMerge="1">
                  <a:txBody>
                    <a:bodyPr/>
                    <a:lstStyle/>
                    <a:p>
                      <a:endParaRPr lang="es-MX"/>
                    </a:p>
                  </a:txBody>
                  <a:tcPr>
                    <a:solidFill>
                      <a:schemeClr val="bg1">
                        <a:lumMod val="95000"/>
                      </a:schemeClr>
                    </a:solidFill>
                  </a:tcPr>
                </a:tc>
                <a:tc gridSpan="5">
                  <a:txBody>
                    <a:bodyPr/>
                    <a:lstStyle/>
                    <a:p>
                      <a:pPr indent="182880" algn="ctr">
                        <a:lnSpc>
                          <a:spcPct val="100000"/>
                        </a:lnSpc>
                        <a:spcBef>
                          <a:spcPts val="150"/>
                        </a:spcBef>
                        <a:spcAft>
                          <a:spcPts val="200"/>
                        </a:spcAft>
                      </a:pPr>
                      <a:r>
                        <a:rPr lang="es-MX" sz="1200" dirty="0">
                          <a:effectLst/>
                        </a:rPr>
                        <a:t>Egresos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hMerge="1">
                  <a:txBody>
                    <a:bodyPr/>
                    <a:lstStyle/>
                    <a:p>
                      <a:endParaRPr lang="es-MX"/>
                    </a:p>
                  </a:txBody>
                  <a:tcPr>
                    <a:solidFill>
                      <a:schemeClr val="bg1">
                        <a:lumMod val="95000"/>
                      </a:schemeClr>
                    </a:solidFill>
                  </a:tcPr>
                </a:tc>
                <a:tc rowSpan="2">
                  <a:txBody>
                    <a:bodyPr/>
                    <a:lstStyle/>
                    <a:p>
                      <a:pPr indent="182880" algn="ctr">
                        <a:lnSpc>
                          <a:spcPct val="100000"/>
                        </a:lnSpc>
                        <a:spcBef>
                          <a:spcPts val="150"/>
                        </a:spcBef>
                        <a:spcAft>
                          <a:spcPts val="200"/>
                        </a:spcAft>
                      </a:pPr>
                      <a:r>
                        <a:rPr lang="es-MX" sz="1200" dirty="0">
                          <a:effectLst/>
                        </a:rPr>
                        <a:t>Subejercicio (e)</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r>
              <a:tr h="406672">
                <a:tc gridSpan="2" vMerge="1">
                  <a:txBody>
                    <a:bodyPr/>
                    <a:lstStyle/>
                    <a:p>
                      <a:endParaRPr lang="es-MX"/>
                    </a:p>
                  </a:txBody>
                  <a:tcPr>
                    <a:solidFill>
                      <a:schemeClr val="bg1">
                        <a:lumMod val="95000"/>
                      </a:schemeClr>
                    </a:solidFill>
                  </a:tcPr>
                </a:tc>
                <a:tc hMerge="1" vMerge="1">
                  <a:txBody>
                    <a:bodyPr/>
                    <a:lstStyle/>
                    <a:p>
                      <a:endParaRPr lang="es-MX"/>
                    </a:p>
                  </a:txBody>
                  <a:tcPr>
                    <a:solidFill>
                      <a:schemeClr val="bg1">
                        <a:lumMod val="95000"/>
                      </a:schemeClr>
                    </a:solidFill>
                  </a:tcPr>
                </a:tc>
                <a:tc>
                  <a:txBody>
                    <a:bodyPr/>
                    <a:lstStyle/>
                    <a:p>
                      <a:pPr indent="182880" algn="ctr">
                        <a:lnSpc>
                          <a:spcPct val="100000"/>
                        </a:lnSpc>
                        <a:spcBef>
                          <a:spcPts val="150"/>
                        </a:spcBef>
                        <a:spcAft>
                          <a:spcPts val="200"/>
                        </a:spcAft>
                      </a:pPr>
                      <a:r>
                        <a:rPr lang="es-MX" sz="1200" dirty="0">
                          <a:effectLst/>
                        </a:rPr>
                        <a:t>Aprobado (d)</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Ampliaciones/ (Reducciones)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Modificado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Devengado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a:txBody>
                    <a:bodyPr/>
                    <a:lstStyle/>
                    <a:p>
                      <a:pPr indent="182880" algn="ctr">
                        <a:lnSpc>
                          <a:spcPct val="100000"/>
                        </a:lnSpc>
                        <a:spcBef>
                          <a:spcPts val="150"/>
                        </a:spcBef>
                        <a:spcAft>
                          <a:spcPts val="200"/>
                        </a:spcAft>
                      </a:pPr>
                      <a:r>
                        <a:rPr lang="es-MX" sz="1200" dirty="0">
                          <a:effectLst/>
                        </a:rPr>
                        <a:t>Pagado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43154" marR="43154" marT="0" marB="0" anchor="ctr">
                    <a:solidFill>
                      <a:schemeClr val="bg2">
                        <a:lumMod val="90000"/>
                      </a:schemeClr>
                    </a:solidFill>
                  </a:tcPr>
                </a:tc>
                <a:tc vMerge="1">
                  <a:txBody>
                    <a:bodyPr/>
                    <a:lstStyle/>
                    <a:p>
                      <a:endParaRPr lang="es-MX"/>
                    </a:p>
                  </a:txBody>
                  <a:tcPr>
                    <a:solidFill>
                      <a:schemeClr val="bg1">
                        <a:lumMod val="95000"/>
                      </a:schemeClr>
                    </a:solidFill>
                  </a:tcPr>
                </a:tc>
              </a:tr>
              <a:tr h="63990">
                <a:tc>
                  <a:txBody>
                    <a:bodyPr/>
                    <a:lstStyle/>
                    <a:p>
                      <a:pPr indent="182880" algn="l">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dirty="0">
                          <a:effectLst/>
                        </a:rPr>
                        <a:t>c9) Otras Industrias y Otros Asuntos Económicos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gridSpan="2">
                  <a:txBody>
                    <a:bodyPr/>
                    <a:lstStyle/>
                    <a:p>
                      <a:pPr marL="62865" indent="182880" algn="l">
                        <a:lnSpc>
                          <a:spcPct val="100000"/>
                        </a:lnSpc>
                        <a:spcBef>
                          <a:spcPts val="100"/>
                        </a:spcBef>
                        <a:spcAft>
                          <a:spcPts val="100"/>
                        </a:spcAft>
                      </a:pPr>
                      <a:r>
                        <a:rPr lang="es-MX" sz="1200" dirty="0">
                          <a:effectLst/>
                        </a:rPr>
                        <a:t>D. Otras No Clasificadas en Funciones Anteriores (D=d1+d2+d3+d4)</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00"/>
                        </a:spcBef>
                        <a:spcAft>
                          <a:spcPts val="100"/>
                        </a:spcAft>
                      </a:pPr>
                      <a:r>
                        <a:rPr lang="es-MX" sz="1200">
                          <a:effectLst/>
                        </a:rPr>
                        <a:t>d1) Transacciones de la Deuda Publica / Costo Financiero de la Deuda</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00"/>
                        </a:spcBef>
                        <a:spcAft>
                          <a:spcPts val="1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127981">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50"/>
                        </a:spcBef>
                        <a:spcAft>
                          <a:spcPts val="200"/>
                        </a:spcAft>
                      </a:pPr>
                      <a:r>
                        <a:rPr lang="es-MX" sz="1200">
                          <a:effectLst/>
                        </a:rPr>
                        <a:t>d2) Transferencias, Participaciones y Aportaciones Entre Diferentes Niveles y Ordenes de Gobierno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50"/>
                        </a:spcBef>
                        <a:spcAft>
                          <a:spcPts val="200"/>
                        </a:spcAft>
                      </a:pPr>
                      <a:r>
                        <a:rPr lang="es-MX" sz="1200">
                          <a:effectLst/>
                        </a:rPr>
                        <a:t>d3) Saneamiento del Sistema Financiero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50"/>
                        </a:spcBef>
                        <a:spcAft>
                          <a:spcPts val="200"/>
                        </a:spcAft>
                      </a:pPr>
                      <a:r>
                        <a:rPr lang="es-MX" sz="1200">
                          <a:effectLst/>
                        </a:rPr>
                        <a:t>d4) Adeudos de Ejercicios Fiscales Anteriores</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gridSpan="2">
                  <a:txBody>
                    <a:bodyPr/>
                    <a:lstStyle/>
                    <a:p>
                      <a:pPr indent="182880" algn="l">
                        <a:lnSpc>
                          <a:spcPct val="100000"/>
                        </a:lnSpc>
                        <a:spcBef>
                          <a:spcPts val="150"/>
                        </a:spcBef>
                        <a:spcAft>
                          <a:spcPts val="200"/>
                        </a:spcAft>
                      </a:pPr>
                      <a:r>
                        <a:rPr lang="es-MX" sz="1200">
                          <a:effectLst/>
                        </a:rPr>
                        <a:t>III. Total de Egresos (III = I + II)</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hMerge="1">
                  <a:txBody>
                    <a:bodyPr/>
                    <a:lstStyle/>
                    <a:p>
                      <a:endParaRPr lang="es-MX"/>
                    </a:p>
                  </a:txBody>
                  <a:tcP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r h="63990">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l">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c>
                  <a:txBody>
                    <a:bodyPr/>
                    <a:lstStyle/>
                    <a:p>
                      <a:pPr indent="182880" algn="ctr">
                        <a:lnSpc>
                          <a:spcPct val="100000"/>
                        </a:lnSpc>
                        <a:spcBef>
                          <a:spcPts val="150"/>
                        </a:spcBef>
                        <a:spcAft>
                          <a:spcPts val="200"/>
                        </a:spcAft>
                      </a:pPr>
                      <a:r>
                        <a:rPr lang="es-MX" sz="12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20942" marR="20942" marT="0" marB="0" anchor="ctr"/>
                </a:tc>
              </a:tr>
            </a:tbl>
          </a:graphicData>
        </a:graphic>
      </p:graphicFrame>
    </p:spTree>
    <p:extLst>
      <p:ext uri="{BB962C8B-B14F-4D97-AF65-F5344CB8AC3E}">
        <p14:creationId xmlns:p14="http://schemas.microsoft.com/office/powerpoint/2010/main" val="211314444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2600" y="348734"/>
            <a:ext cx="11506200" cy="4278094"/>
          </a:xfrm>
          <a:prstGeom prst="rect">
            <a:avLst/>
          </a:prstGeom>
        </p:spPr>
        <p:txBody>
          <a:bodyPr wrap="square">
            <a:spAutoFit/>
          </a:bodyPr>
          <a:lstStyle/>
          <a:p>
            <a:pPr algn="ctr" fontAlgn="ctr"/>
            <a:r>
              <a:rPr lang="es-MX" sz="4800" dirty="0" smtClean="0">
                <a:latin typeface="Cambria" panose="02040503050406030204" pitchFamily="18" charset="0"/>
                <a:cs typeface="Arial" panose="020B0604020202020204" pitchFamily="34" charset="0"/>
              </a:rPr>
              <a:t>Formato 6</a:t>
            </a:r>
          </a:p>
          <a:p>
            <a:pPr algn="ctr" fontAlgn="ctr"/>
            <a:r>
              <a:rPr lang="es-MX" sz="4800" dirty="0" smtClean="0">
                <a:latin typeface="Cambria" panose="02040503050406030204" pitchFamily="18" charset="0"/>
                <a:cs typeface="Arial" panose="020B0604020202020204" pitchFamily="34" charset="0"/>
              </a:rPr>
              <a:t>Estado </a:t>
            </a:r>
            <a:r>
              <a:rPr lang="es-MX" sz="4800" dirty="0">
                <a:latin typeface="Cambria" panose="02040503050406030204" pitchFamily="18" charset="0"/>
                <a:cs typeface="Arial" panose="020B0604020202020204" pitchFamily="34" charset="0"/>
              </a:rPr>
              <a:t>Analítico del Ejercicio del Presupuesto de Egresos </a:t>
            </a:r>
            <a:r>
              <a:rPr lang="es-MX" sz="4800" dirty="0" smtClean="0">
                <a:latin typeface="Cambria" panose="02040503050406030204" pitchFamily="18" charset="0"/>
                <a:cs typeface="Arial" panose="020B0604020202020204" pitchFamily="34" charset="0"/>
              </a:rPr>
              <a:t>Detallado.</a:t>
            </a:r>
          </a:p>
          <a:p>
            <a:pPr lvl="2" algn="ctr" fontAlgn="ctr"/>
            <a:endParaRPr lang="es-MX" sz="4800" dirty="0" smtClean="0">
              <a:latin typeface="Cambria" panose="02040503050406030204" pitchFamily="18" charset="0"/>
              <a:cs typeface="Arial" panose="020B0604020202020204" pitchFamily="34" charset="0"/>
            </a:endParaRPr>
          </a:p>
          <a:p>
            <a:pPr marL="1828800" lvl="2" indent="-914400" fontAlgn="ctr">
              <a:buFont typeface="+mj-lt"/>
              <a:buAutoNum type="alphaLcParenR" startAt="4"/>
            </a:pPr>
            <a:r>
              <a:rPr lang="es-MX" sz="4000" dirty="0" smtClean="0">
                <a:solidFill>
                  <a:srgbClr val="000000"/>
                </a:solidFill>
                <a:latin typeface="Cambria" panose="02040503050406030204" pitchFamily="18" charset="0"/>
                <a:cs typeface="Arial" panose="020B0604020202020204" pitchFamily="34" charset="0"/>
              </a:rPr>
              <a:t>Clasificación </a:t>
            </a:r>
            <a:r>
              <a:rPr lang="es-MX" sz="4000" dirty="0">
                <a:solidFill>
                  <a:srgbClr val="000000"/>
                </a:solidFill>
                <a:latin typeface="Cambria" panose="02040503050406030204" pitchFamily="18" charset="0"/>
                <a:cs typeface="Arial" panose="020B0604020202020204" pitchFamily="34" charset="0"/>
              </a:rPr>
              <a:t>de Servicios Personales por </a:t>
            </a:r>
            <a:r>
              <a:rPr lang="es-MX" sz="4000" dirty="0" smtClean="0">
                <a:solidFill>
                  <a:srgbClr val="000000"/>
                </a:solidFill>
                <a:latin typeface="Cambria" panose="02040503050406030204" pitchFamily="18" charset="0"/>
                <a:cs typeface="Arial" panose="020B0604020202020204" pitchFamily="34" charset="0"/>
              </a:rPr>
              <a:t>Categoría</a:t>
            </a:r>
            <a:endParaRPr lang="es-MX" sz="4800"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485701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331414184"/>
              </p:ext>
            </p:extLst>
          </p:nvPr>
        </p:nvGraphicFramePr>
        <p:xfrm>
          <a:off x="381000" y="93137"/>
          <a:ext cx="11506199" cy="6635376"/>
        </p:xfrm>
        <a:graphic>
          <a:graphicData uri="http://schemas.openxmlformats.org/drawingml/2006/table">
            <a:tbl>
              <a:tblPr firstRow="1" firstCol="1" bandRow="1">
                <a:tableStyleId>{69CF1AB2-1976-4502-BF36-3FF5EA218861}</a:tableStyleId>
              </a:tblPr>
              <a:tblGrid>
                <a:gridCol w="4546600"/>
                <a:gridCol w="1303867"/>
                <a:gridCol w="1397000"/>
                <a:gridCol w="1007533"/>
                <a:gridCol w="1143000"/>
                <a:gridCol w="889000"/>
                <a:gridCol w="1219199"/>
              </a:tblGrid>
              <a:tr h="177639">
                <a:tc gridSpan="7">
                  <a:txBody>
                    <a:bodyPr/>
                    <a:lstStyle/>
                    <a:p>
                      <a:pPr indent="182880" algn="ctr">
                        <a:lnSpc>
                          <a:spcPct val="100000"/>
                        </a:lnSpc>
                        <a:spcBef>
                          <a:spcPts val="100"/>
                        </a:spcBef>
                        <a:spcAft>
                          <a:spcPts val="100"/>
                        </a:spcAft>
                      </a:pPr>
                      <a:r>
                        <a:rPr lang="es-MX" sz="1200" dirty="0">
                          <a:effectLst/>
                        </a:rPr>
                        <a:t>NOMBRE DEL ENTE PÚBLICO (a)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7639">
                <a:tc gridSpan="7">
                  <a:txBody>
                    <a:bodyPr/>
                    <a:lstStyle/>
                    <a:p>
                      <a:pPr indent="182880" algn="ctr">
                        <a:lnSpc>
                          <a:spcPct val="100000"/>
                        </a:lnSpc>
                        <a:spcBef>
                          <a:spcPts val="100"/>
                        </a:spcBef>
                        <a:spcAft>
                          <a:spcPts val="100"/>
                        </a:spcAft>
                      </a:pPr>
                      <a:r>
                        <a:rPr lang="es-MX" sz="1200" dirty="0">
                          <a:effectLst/>
                        </a:rPr>
                        <a:t>Estado Analítico del Ejercicio del Presupuesto de Egresos Detallado - LDF</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7639">
                <a:tc gridSpan="7">
                  <a:txBody>
                    <a:bodyPr/>
                    <a:lstStyle/>
                    <a:p>
                      <a:pPr indent="182880" algn="ctr">
                        <a:lnSpc>
                          <a:spcPct val="100000"/>
                        </a:lnSpc>
                        <a:spcBef>
                          <a:spcPts val="100"/>
                        </a:spcBef>
                        <a:spcAft>
                          <a:spcPts val="100"/>
                        </a:spcAft>
                      </a:pPr>
                      <a:r>
                        <a:rPr lang="es-MX" sz="1200" dirty="0">
                          <a:effectLst/>
                        </a:rPr>
                        <a:t>Clasificación de Servicios Personales por Categoría</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7639">
                <a:tc gridSpan="7">
                  <a:txBody>
                    <a:bodyPr/>
                    <a:lstStyle/>
                    <a:p>
                      <a:pPr indent="182880" algn="ctr">
                        <a:lnSpc>
                          <a:spcPct val="100000"/>
                        </a:lnSpc>
                        <a:spcBef>
                          <a:spcPts val="100"/>
                        </a:spcBef>
                        <a:spcAft>
                          <a:spcPts val="100"/>
                        </a:spcAft>
                      </a:pPr>
                      <a:r>
                        <a:rPr lang="es-MX" sz="1200" dirty="0">
                          <a:effectLst/>
                        </a:rPr>
                        <a:t>Del 1 de enero al XX de XXXX de 20XN (b)</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7639">
                <a:tc gridSpan="7">
                  <a:txBody>
                    <a:bodyPr/>
                    <a:lstStyle/>
                    <a:p>
                      <a:pPr indent="182880" algn="ctr">
                        <a:lnSpc>
                          <a:spcPct val="100000"/>
                        </a:lnSpc>
                        <a:spcBef>
                          <a:spcPts val="100"/>
                        </a:spcBef>
                        <a:spcAft>
                          <a:spcPts val="100"/>
                        </a:spcAft>
                      </a:pPr>
                      <a:r>
                        <a:rPr lang="es-MX" sz="1200" dirty="0">
                          <a:effectLst/>
                        </a:rPr>
                        <a:t>(PESOS)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7639">
                <a:tc rowSpan="2">
                  <a:txBody>
                    <a:bodyPr/>
                    <a:lstStyle/>
                    <a:p>
                      <a:pPr indent="182880" algn="ctr">
                        <a:lnSpc>
                          <a:spcPct val="100000"/>
                        </a:lnSpc>
                        <a:spcBef>
                          <a:spcPts val="100"/>
                        </a:spcBef>
                        <a:spcAft>
                          <a:spcPts val="100"/>
                        </a:spcAft>
                      </a:pPr>
                      <a:r>
                        <a:rPr lang="es-MX" sz="1200" dirty="0">
                          <a:effectLst/>
                        </a:rPr>
                        <a:t>Concepto (c)</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gridSpan="5">
                  <a:txBody>
                    <a:bodyPr/>
                    <a:lstStyle/>
                    <a:p>
                      <a:pPr indent="182880" algn="ctr">
                        <a:lnSpc>
                          <a:spcPct val="100000"/>
                        </a:lnSpc>
                        <a:spcBef>
                          <a:spcPts val="100"/>
                        </a:spcBef>
                        <a:spcAft>
                          <a:spcPts val="100"/>
                        </a:spcAft>
                      </a:pPr>
                      <a:r>
                        <a:rPr lang="es-MX" sz="1200" dirty="0">
                          <a:effectLst/>
                        </a:rPr>
                        <a:t>Egresos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rowSpan="2">
                  <a:txBody>
                    <a:bodyPr/>
                    <a:lstStyle/>
                    <a:p>
                      <a:pPr indent="182880" algn="ctr">
                        <a:lnSpc>
                          <a:spcPct val="100000"/>
                        </a:lnSpc>
                        <a:spcBef>
                          <a:spcPts val="100"/>
                        </a:spcBef>
                        <a:spcAft>
                          <a:spcPts val="100"/>
                        </a:spcAft>
                      </a:pPr>
                      <a:r>
                        <a:rPr lang="es-MX" sz="1200" dirty="0">
                          <a:effectLst/>
                        </a:rPr>
                        <a:t>Subejercicio (e)</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r>
              <a:tr h="362284">
                <a:tc vMerge="1">
                  <a:txBody>
                    <a:bodyPr/>
                    <a:lstStyle/>
                    <a:p>
                      <a:endParaRPr lang="es-MX"/>
                    </a:p>
                  </a:txBody>
                  <a:tcPr/>
                </a:tc>
                <a:tc>
                  <a:txBody>
                    <a:bodyPr/>
                    <a:lstStyle/>
                    <a:p>
                      <a:pPr indent="182880" algn="ctr">
                        <a:lnSpc>
                          <a:spcPct val="100000"/>
                        </a:lnSpc>
                        <a:spcBef>
                          <a:spcPts val="100"/>
                        </a:spcBef>
                        <a:spcAft>
                          <a:spcPts val="100"/>
                        </a:spcAft>
                      </a:pPr>
                      <a:r>
                        <a:rPr lang="es-MX" sz="1200">
                          <a:effectLst/>
                        </a:rPr>
                        <a:t>Aprobado (d)</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a:txBody>
                    <a:bodyPr/>
                    <a:lstStyle/>
                    <a:p>
                      <a:pPr indent="182880" algn="ctr">
                        <a:lnSpc>
                          <a:spcPct val="100000"/>
                        </a:lnSpc>
                        <a:spcBef>
                          <a:spcPts val="100"/>
                        </a:spcBef>
                        <a:spcAft>
                          <a:spcPts val="100"/>
                        </a:spcAft>
                      </a:pPr>
                      <a:r>
                        <a:rPr lang="es-MX" sz="1200" dirty="0">
                          <a:effectLst/>
                        </a:rPr>
                        <a:t>Ampliaciones/ (Reducciones)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a:txBody>
                    <a:bodyPr/>
                    <a:lstStyle/>
                    <a:p>
                      <a:pPr indent="182880" algn="ctr">
                        <a:lnSpc>
                          <a:spcPct val="100000"/>
                        </a:lnSpc>
                        <a:spcBef>
                          <a:spcPts val="100"/>
                        </a:spcBef>
                        <a:spcAft>
                          <a:spcPts val="100"/>
                        </a:spcAft>
                      </a:pPr>
                      <a:r>
                        <a:rPr lang="es-MX" sz="1200" dirty="0">
                          <a:effectLst/>
                        </a:rPr>
                        <a:t>Modificado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a:txBody>
                    <a:bodyPr/>
                    <a:lstStyle/>
                    <a:p>
                      <a:pPr indent="182880" algn="ctr">
                        <a:lnSpc>
                          <a:spcPct val="100000"/>
                        </a:lnSpc>
                        <a:spcBef>
                          <a:spcPts val="100"/>
                        </a:spcBef>
                        <a:spcAft>
                          <a:spcPts val="100"/>
                        </a:spcAft>
                      </a:pPr>
                      <a:r>
                        <a:rPr lang="es-MX" sz="1200" dirty="0">
                          <a:effectLst/>
                        </a:rPr>
                        <a:t>Devengado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a:txBody>
                    <a:bodyPr/>
                    <a:lstStyle/>
                    <a:p>
                      <a:pPr indent="182880" algn="ctr">
                        <a:lnSpc>
                          <a:spcPct val="100000"/>
                        </a:lnSpc>
                        <a:spcBef>
                          <a:spcPts val="100"/>
                        </a:spcBef>
                        <a:spcAft>
                          <a:spcPts val="100"/>
                        </a:spcAft>
                      </a:pPr>
                      <a:r>
                        <a:rPr lang="es-MX" sz="1200" dirty="0">
                          <a:effectLst/>
                        </a:rPr>
                        <a:t>Pagado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solidFill>
                      <a:schemeClr val="bg2">
                        <a:lumMod val="90000"/>
                      </a:schemeClr>
                    </a:solidFill>
                  </a:tcPr>
                </a:tc>
                <a:tc vMerge="1">
                  <a:txBody>
                    <a:bodyPr/>
                    <a:lstStyle/>
                    <a:p>
                      <a:endParaRPr lang="es-MX"/>
                    </a:p>
                  </a:txBody>
                  <a:tcPr/>
                </a:tc>
              </a:tr>
              <a:tr h="241524">
                <a:tc>
                  <a:txBody>
                    <a:bodyPr/>
                    <a:lstStyle/>
                    <a:p>
                      <a:pPr indent="182880" algn="l">
                        <a:lnSpc>
                          <a:spcPct val="100000"/>
                        </a:lnSpc>
                        <a:spcBef>
                          <a:spcPts val="100"/>
                        </a:spcBef>
                        <a:spcAft>
                          <a:spcPts val="100"/>
                        </a:spcAft>
                      </a:pPr>
                      <a:r>
                        <a:rPr lang="es-MX" sz="1200">
                          <a:effectLst/>
                        </a:rPr>
                        <a:t>I. Gasto No Etiquetado (I=A+B+C+D+E+F)</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241524">
                <a:tc>
                  <a:txBody>
                    <a:bodyPr/>
                    <a:lstStyle/>
                    <a:p>
                      <a:pPr indent="182880" algn="l">
                        <a:lnSpc>
                          <a:spcPct val="100000"/>
                        </a:lnSpc>
                        <a:spcBef>
                          <a:spcPts val="100"/>
                        </a:spcBef>
                        <a:spcAft>
                          <a:spcPts val="100"/>
                        </a:spcAft>
                      </a:pPr>
                      <a:r>
                        <a:rPr lang="es-MX" sz="1200" dirty="0">
                          <a:effectLst/>
                        </a:rPr>
                        <a:t>A. Personal Administrativo y de Servicio Público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B. Magisterio</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C. Servicios de Salud (C=c1+c2)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37795" algn="l">
                        <a:lnSpc>
                          <a:spcPct val="100000"/>
                        </a:lnSpc>
                        <a:spcBef>
                          <a:spcPts val="100"/>
                        </a:spcBef>
                        <a:spcAft>
                          <a:spcPts val="100"/>
                        </a:spcAft>
                      </a:pPr>
                      <a:r>
                        <a:rPr lang="es-MX" sz="1200" dirty="0">
                          <a:effectLst/>
                        </a:rPr>
                        <a:t>c1) Personal Administrativo</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37795" algn="l">
                        <a:lnSpc>
                          <a:spcPct val="100000"/>
                        </a:lnSpc>
                        <a:spcBef>
                          <a:spcPts val="100"/>
                        </a:spcBef>
                        <a:spcAft>
                          <a:spcPts val="100"/>
                        </a:spcAft>
                      </a:pPr>
                      <a:r>
                        <a:rPr lang="es-MX" sz="1200">
                          <a:effectLst/>
                        </a:rPr>
                        <a:t>c2) Personal Médico, Paramédico y afín</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D. Seguridad Pública</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362284">
                <a:tc>
                  <a:txBody>
                    <a:bodyPr/>
                    <a:lstStyle/>
                    <a:p>
                      <a:pPr indent="182880" algn="l">
                        <a:lnSpc>
                          <a:spcPct val="100000"/>
                        </a:lnSpc>
                        <a:spcBef>
                          <a:spcPts val="100"/>
                        </a:spcBef>
                        <a:spcAft>
                          <a:spcPts val="100"/>
                        </a:spcAft>
                      </a:pPr>
                      <a:r>
                        <a:rPr lang="es-MX" sz="1200">
                          <a:effectLst/>
                        </a:rPr>
                        <a:t>E. Gastos asociados a la implementación de nuevas leyes federales o reformas a las mismas (E = e1 + e2)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marL="137795" indent="182880" algn="l">
                        <a:lnSpc>
                          <a:spcPct val="100000"/>
                        </a:lnSpc>
                        <a:spcBef>
                          <a:spcPts val="100"/>
                        </a:spcBef>
                        <a:spcAft>
                          <a:spcPts val="100"/>
                        </a:spcAft>
                      </a:pPr>
                      <a:r>
                        <a:rPr lang="es-MX" sz="1200">
                          <a:effectLst/>
                        </a:rPr>
                        <a:t>e1) Nombre del Programa o Ley 1</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marL="137795" indent="182880" algn="l">
                        <a:lnSpc>
                          <a:spcPct val="100000"/>
                        </a:lnSpc>
                        <a:spcBef>
                          <a:spcPts val="100"/>
                        </a:spcBef>
                        <a:spcAft>
                          <a:spcPts val="100"/>
                        </a:spcAft>
                      </a:pPr>
                      <a:r>
                        <a:rPr lang="es-MX" sz="1200">
                          <a:effectLst/>
                        </a:rPr>
                        <a:t>e2) Nombre del Programa o Ley 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F. Sentencias laborales definitivas</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II. Gasto Etiquetado (II=A+B+C+D+E+F)</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241524">
                <a:tc>
                  <a:txBody>
                    <a:bodyPr/>
                    <a:lstStyle/>
                    <a:p>
                      <a:pPr indent="182880" algn="l">
                        <a:lnSpc>
                          <a:spcPct val="100000"/>
                        </a:lnSpc>
                        <a:spcBef>
                          <a:spcPts val="100"/>
                        </a:spcBef>
                        <a:spcAft>
                          <a:spcPts val="100"/>
                        </a:spcAft>
                      </a:pPr>
                      <a:r>
                        <a:rPr lang="es-MX" sz="1200">
                          <a:effectLst/>
                        </a:rPr>
                        <a:t>A. Personal Administrativo y de Servicio Público</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B. Magisterio</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C. Servicios de Salud (C=c1+c2)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37795" algn="l">
                        <a:lnSpc>
                          <a:spcPct val="100000"/>
                        </a:lnSpc>
                        <a:spcBef>
                          <a:spcPts val="100"/>
                        </a:spcBef>
                        <a:spcAft>
                          <a:spcPts val="100"/>
                        </a:spcAft>
                      </a:pPr>
                      <a:r>
                        <a:rPr lang="es-MX" sz="1200">
                          <a:effectLst/>
                        </a:rPr>
                        <a:t>c1) Personal Administrativo</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37795" algn="l">
                        <a:lnSpc>
                          <a:spcPct val="100000"/>
                        </a:lnSpc>
                        <a:spcBef>
                          <a:spcPts val="100"/>
                        </a:spcBef>
                        <a:spcAft>
                          <a:spcPts val="100"/>
                        </a:spcAft>
                      </a:pPr>
                      <a:r>
                        <a:rPr lang="es-MX" sz="1200">
                          <a:effectLst/>
                        </a:rPr>
                        <a:t>c2) Personal Médico, Paramédico y afín</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D. Seguridad Pública</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362284">
                <a:tc>
                  <a:txBody>
                    <a:bodyPr/>
                    <a:lstStyle/>
                    <a:p>
                      <a:pPr indent="182880" algn="l">
                        <a:lnSpc>
                          <a:spcPct val="100000"/>
                        </a:lnSpc>
                        <a:spcBef>
                          <a:spcPts val="100"/>
                        </a:spcBef>
                        <a:spcAft>
                          <a:spcPts val="100"/>
                        </a:spcAft>
                      </a:pPr>
                      <a:r>
                        <a:rPr lang="es-MX" sz="1200">
                          <a:effectLst/>
                        </a:rPr>
                        <a:t>E. Gastos asociados a la implementación de nuevas leyes federales o reformas a las mismas (E = e1 + e2)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marL="137795" indent="182880" algn="l">
                        <a:lnSpc>
                          <a:spcPct val="100000"/>
                        </a:lnSpc>
                        <a:spcBef>
                          <a:spcPts val="100"/>
                        </a:spcBef>
                        <a:spcAft>
                          <a:spcPts val="100"/>
                        </a:spcAft>
                      </a:pPr>
                      <a:r>
                        <a:rPr lang="es-MX" sz="1200">
                          <a:effectLst/>
                        </a:rPr>
                        <a:t>e1) Nombre del Programa o Ley 1</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marL="137795" indent="182880" algn="l">
                        <a:lnSpc>
                          <a:spcPct val="100000"/>
                        </a:lnSpc>
                        <a:spcBef>
                          <a:spcPts val="100"/>
                        </a:spcBef>
                        <a:spcAft>
                          <a:spcPts val="100"/>
                        </a:spcAft>
                      </a:pPr>
                      <a:r>
                        <a:rPr lang="es-MX" sz="1200">
                          <a:effectLst/>
                        </a:rPr>
                        <a:t>e2) Nombre del Programa o Ley 2</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dirty="0">
                          <a:effectLst/>
                        </a:rPr>
                        <a:t>F. Sentencias laborales definitivas</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241524">
                <a:tc>
                  <a:txBody>
                    <a:bodyPr/>
                    <a:lstStyle/>
                    <a:p>
                      <a:pPr indent="182880" algn="l">
                        <a:lnSpc>
                          <a:spcPct val="100000"/>
                        </a:lnSpc>
                        <a:spcBef>
                          <a:spcPts val="100"/>
                        </a:spcBef>
                        <a:spcAft>
                          <a:spcPts val="100"/>
                        </a:spcAft>
                      </a:pPr>
                      <a:r>
                        <a:rPr lang="es-MX" sz="1200">
                          <a:effectLst/>
                        </a:rPr>
                        <a:t>III. Total del Gasto en Servicios Personales (III = I + II)</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r h="177639">
                <a:tc>
                  <a:txBody>
                    <a:bodyPr/>
                    <a:lstStyle/>
                    <a:p>
                      <a:pPr indent="182880" algn="l">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a:effectLst/>
                        </a:rPr>
                        <a:t> </a:t>
                      </a:r>
                      <a:endParaRPr lang="es-MX" sz="12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c>
                  <a:txBody>
                    <a:bodyPr/>
                    <a:lstStyle/>
                    <a:p>
                      <a:pPr indent="182880" algn="ctr">
                        <a:lnSpc>
                          <a:spcPct val="100000"/>
                        </a:lnSpc>
                        <a:spcBef>
                          <a:spcPts val="100"/>
                        </a:spcBef>
                        <a:spcAft>
                          <a:spcPts val="100"/>
                        </a:spcAft>
                      </a:pPr>
                      <a:r>
                        <a:rPr lang="es-MX" sz="1200" dirty="0">
                          <a:effectLst/>
                        </a:rPr>
                        <a:t> </a:t>
                      </a:r>
                      <a:endParaRPr lang="es-MX"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081" marR="31081" marT="0" marB="0" anchor="ctr"/>
                </a:tc>
              </a:tr>
            </a:tbl>
          </a:graphicData>
        </a:graphic>
      </p:graphicFrame>
      <p:sp>
        <p:nvSpPr>
          <p:cNvPr id="3" name="CuadroTexto 2"/>
          <p:cNvSpPr txBox="1"/>
          <p:nvPr/>
        </p:nvSpPr>
        <p:spPr>
          <a:xfrm>
            <a:off x="4936067" y="1574800"/>
            <a:ext cx="6951132" cy="5153713"/>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3300" dirty="0" smtClean="0">
                <a:solidFill>
                  <a:srgbClr val="FF0000"/>
                </a:solidFill>
              </a:rPr>
              <a:t>LA</a:t>
            </a:r>
            <a:r>
              <a:rPr lang="es-MX" sz="3300" baseline="0" dirty="0" smtClean="0">
                <a:solidFill>
                  <a:srgbClr val="FF0000"/>
                </a:solidFill>
              </a:rPr>
              <a:t> </a:t>
            </a:r>
            <a:r>
              <a:rPr lang="es-MX" sz="3300" baseline="0" dirty="0">
                <a:solidFill>
                  <a:srgbClr val="FF0000"/>
                </a:solidFill>
              </a:rPr>
              <a:t>INFORMACIÓN EN ESTAS CELDAS DEPENDERÁ DE LA </a:t>
            </a:r>
            <a:r>
              <a:rPr lang="es-MX" sz="3300" baseline="0" dirty="0" smtClean="0">
                <a:solidFill>
                  <a:srgbClr val="FF0000"/>
                </a:solidFill>
              </a:rPr>
              <a:t>DESAGREGACIÓN </a:t>
            </a:r>
            <a:r>
              <a:rPr lang="es-MX" sz="3300" baseline="0" dirty="0">
                <a:solidFill>
                  <a:srgbClr val="FF0000"/>
                </a:solidFill>
              </a:rPr>
              <a:t>UTILIZADA POR CADA ENTE EN SU SISTEMA </a:t>
            </a:r>
            <a:r>
              <a:rPr lang="es-MX" sz="3300" baseline="0" dirty="0" smtClean="0">
                <a:solidFill>
                  <a:srgbClr val="FF0000"/>
                </a:solidFill>
              </a:rPr>
              <a:t>CONTABLE RESPECTO AL CAPÍTULO 1000</a:t>
            </a:r>
          </a:p>
          <a:p>
            <a:pPr algn="ctr"/>
            <a:r>
              <a:rPr lang="es-MX" sz="3300" baseline="0" dirty="0" smtClean="0">
                <a:solidFill>
                  <a:srgbClr val="FF0000"/>
                </a:solidFill>
              </a:rPr>
              <a:t> DE TAL MANERA QUE PUEDA DISTINGUIR EL PERSONAL</a:t>
            </a:r>
            <a:r>
              <a:rPr lang="es-MX" sz="3300" dirty="0" smtClean="0">
                <a:solidFill>
                  <a:srgbClr val="FF0000"/>
                </a:solidFill>
              </a:rPr>
              <a:t> ADMINISTRATIVO, SEGURIDAD PÚBLICA, MAGISTERIO, ETC.</a:t>
            </a:r>
            <a:endParaRPr lang="es-MX" sz="3300" dirty="0">
              <a:solidFill>
                <a:srgbClr val="FF0000"/>
              </a:solidFill>
            </a:endParaRPr>
          </a:p>
        </p:txBody>
      </p:sp>
    </p:spTree>
    <p:extLst>
      <p:ext uri="{BB962C8B-B14F-4D97-AF65-F5344CB8AC3E}">
        <p14:creationId xmlns:p14="http://schemas.microsoft.com/office/powerpoint/2010/main" val="337405040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65200" y="331801"/>
            <a:ext cx="10828865" cy="5386090"/>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Formato 7</a:t>
            </a:r>
          </a:p>
          <a:p>
            <a:pPr algn="ctr" fontAlgn="ctr"/>
            <a:r>
              <a:rPr lang="es-MX" sz="7000" u="none" strike="noStrike" dirty="0" smtClean="0">
                <a:effectLst/>
                <a:latin typeface="Cambria" panose="02040503050406030204" pitchFamily="18" charset="0"/>
                <a:cs typeface="Arial" panose="020B0604020202020204" pitchFamily="34" charset="0"/>
              </a:rPr>
              <a:t>Proyecciones y Resultados de Ingresos y Egresos</a:t>
            </a:r>
          </a:p>
          <a:p>
            <a:pPr algn="ctr" fontAlgn="ctr"/>
            <a:endParaRPr lang="es-MX" sz="7000" u="none" strike="noStrike" dirty="0" smtClean="0">
              <a:effectLst/>
              <a:latin typeface="Cambria" panose="02040503050406030204" pitchFamily="18" charset="0"/>
              <a:cs typeface="Arial" panose="020B0604020202020204" pitchFamily="34" charset="0"/>
            </a:endParaRPr>
          </a:p>
          <a:p>
            <a:pPr algn="ctr" fontAlgn="ctr"/>
            <a:r>
              <a:rPr lang="es-MX" sz="5400" dirty="0" smtClean="0">
                <a:latin typeface="Cambria" panose="02040503050406030204" pitchFamily="18" charset="0"/>
                <a:cs typeface="Arial" panose="020B0604020202020204" pitchFamily="34" charset="0"/>
              </a:rPr>
              <a:t>7a) Proyecciones de Ingresos-LDF</a:t>
            </a:r>
            <a:r>
              <a:rPr lang="es-MX" sz="5400" u="none" strike="noStrike" dirty="0" smtClean="0">
                <a:effectLst/>
                <a:latin typeface="Cambria" panose="02040503050406030204" pitchFamily="18" charset="0"/>
                <a:cs typeface="Arial" panose="020B0604020202020204" pitchFamily="34" charset="0"/>
              </a:rPr>
              <a:t>  </a:t>
            </a:r>
            <a:endParaRPr lang="es-MX" sz="5400" b="1"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3986593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3412515181"/>
              </p:ext>
            </p:extLst>
          </p:nvPr>
        </p:nvGraphicFramePr>
        <p:xfrm>
          <a:off x="66962" y="136477"/>
          <a:ext cx="12020261" cy="5661769"/>
        </p:xfrm>
        <a:graphic>
          <a:graphicData uri="http://schemas.openxmlformats.org/drawingml/2006/table">
            <a:tbl>
              <a:tblPr>
                <a:tableStyleId>{5C22544A-7EE6-4342-B048-85BDC9FD1C3A}</a:tableStyleId>
              </a:tblPr>
              <a:tblGrid>
                <a:gridCol w="5194619"/>
                <a:gridCol w="1137607"/>
                <a:gridCol w="1137607"/>
                <a:gridCol w="1137607"/>
                <a:gridCol w="1137607"/>
                <a:gridCol w="1137607"/>
                <a:gridCol w="1137607"/>
              </a:tblGrid>
              <a:tr h="409433">
                <a:tc gridSpan="7">
                  <a:txBody>
                    <a:bodyPr/>
                    <a:lstStyle/>
                    <a:p>
                      <a:pPr algn="ctr" fontAlgn="ct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26976">
                <a:tc gridSpan="7">
                  <a:txBody>
                    <a:bodyPr/>
                    <a:lstStyle/>
                    <a:p>
                      <a:pPr algn="ctr" fontAlgn="ctr"/>
                      <a:r>
                        <a:rPr lang="es-MX" sz="1400" u="none" strike="noStrike" dirty="0">
                          <a:effectLst/>
                        </a:rPr>
                        <a:t> </a:t>
                      </a:r>
                      <a:r>
                        <a:rPr lang="es-MX" sz="1400" u="none" strike="noStrike" dirty="0" smtClean="0">
                          <a:effectLst/>
                        </a:rPr>
                        <a:t>Proyecciones </a:t>
                      </a:r>
                      <a:r>
                        <a:rPr lang="es-MX" sz="1400" u="none" strike="noStrike" dirty="0">
                          <a:effectLst/>
                        </a:rPr>
                        <a:t>de Ley de </a:t>
                      </a:r>
                      <a:r>
                        <a:rPr lang="es-MX" sz="1400" u="none" strike="noStrike" dirty="0" smtClean="0">
                          <a:effectLst/>
                        </a:rPr>
                        <a:t>Ingresos-LDF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195943">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216164">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Cifras Nominales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lumMod val="85000"/>
                      </a:schemeClr>
                    </a:solidFill>
                  </a:tcPr>
                </a:tc>
              </a:tr>
              <a:tr h="420772">
                <a:tc>
                  <a:txBody>
                    <a:bodyPr/>
                    <a:lstStyle/>
                    <a:p>
                      <a:pPr algn="l" fontAlgn="ctr"/>
                      <a:r>
                        <a:rPr lang="es-MX" sz="1400" u="none" strike="noStrike" dirty="0">
                          <a:effectLst/>
                        </a:rPr>
                        <a:t>Concepto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en Cuestión </a:t>
                      </a:r>
                      <a:r>
                        <a:rPr lang="es-MX" sz="1400" u="none" strike="noStrike" baseline="30000" dirty="0">
                          <a:effectLst/>
                        </a:rPr>
                        <a:t>1</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a:effectLst/>
                        </a:rPr>
                        <a:t>Año 1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a:effectLst/>
                        </a:rPr>
                        <a:t>Año 2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3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4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5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420772">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(de iniciativa de Ley) (c)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I. Ingresos de Libre Disposición (I = I.A + I.B + I.C + I.D + I.E + I.F + I.G + I.H + I.I + I.J + I.K + I.L)</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I.A Impuestos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I.B Cuotas y Aportaciones de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I.C Contribuciones de Mejoras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I.D Derechos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I.E Productos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I.F Aprovechamientos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I.G Ingresos por Ventas de Bienes y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I.H Transferencias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 Participaciones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I.J Incentivos Derivados de la Colaboración Fiscal </a:t>
                      </a:r>
                      <a:r>
                        <a:rPr lang="es-MX" sz="1400" u="none" strike="noStrike" baseline="30000">
                          <a:effectLst/>
                        </a:rPr>
                        <a:t>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I.K Convenios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I.L Otros Ingresos de Libre Disposición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r>
            </a:tbl>
          </a:graphicData>
        </a:graphic>
      </p:graphicFrame>
      <p:sp>
        <p:nvSpPr>
          <p:cNvPr id="6" name="CuadroTexto 5"/>
          <p:cNvSpPr txBox="1"/>
          <p:nvPr/>
        </p:nvSpPr>
        <p:spPr>
          <a:xfrm>
            <a:off x="5267325" y="2118118"/>
            <a:ext cx="6819898" cy="3680128"/>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s-MX" sz="3400" dirty="0">
              <a:solidFill>
                <a:srgbClr val="FF0000"/>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1095458995"/>
              </p:ext>
            </p:extLst>
          </p:nvPr>
        </p:nvGraphicFramePr>
        <p:xfrm>
          <a:off x="5495921" y="2404282"/>
          <a:ext cx="6591302" cy="2789525"/>
        </p:xfrm>
        <a:graphic>
          <a:graphicData uri="http://schemas.openxmlformats.org/drawingml/2006/table">
            <a:tbl>
              <a:tblPr/>
              <a:tblGrid>
                <a:gridCol w="2183952"/>
                <a:gridCol w="879510"/>
                <a:gridCol w="881960"/>
                <a:gridCol w="881960"/>
                <a:gridCol w="881960"/>
                <a:gridCol w="881960"/>
              </a:tblGrid>
              <a:tr h="751175">
                <a:tc gridSpan="6">
                  <a:txBody>
                    <a:bodyPr/>
                    <a:lstStyle/>
                    <a:p>
                      <a:pPr indent="182880" algn="ctr">
                        <a:lnSpc>
                          <a:spcPts val="1185"/>
                        </a:lnSpc>
                        <a:spcAft>
                          <a:spcPts val="505"/>
                        </a:spcAft>
                      </a:pPr>
                      <a:r>
                        <a:rPr lang="es-MX" sz="28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EJEMPLO</a:t>
                      </a:r>
                      <a:r>
                        <a:rPr lang="es-MX" sz="28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 LLENADO</a:t>
                      </a:r>
                      <a:endParaRPr lang="es-MX" sz="28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0300">
                <a:tc>
                  <a:txBody>
                    <a:bodyPr/>
                    <a:lstStyle/>
                    <a:p>
                      <a:pPr indent="182880" algn="ctr">
                        <a:lnSpc>
                          <a:spcPct val="100000"/>
                        </a:lnSpc>
                        <a:spcAft>
                          <a:spcPts val="505"/>
                        </a:spcAft>
                      </a:pPr>
                      <a:r>
                        <a:rPr lang="es-ES" sz="15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en Cuestión</a:t>
                      </a:r>
                      <a:endParaRPr lang="es-MX"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ct val="100000"/>
                        </a:lnSpc>
                        <a:spcAft>
                          <a:spcPts val="505"/>
                        </a:spcAft>
                      </a:pPr>
                      <a:r>
                        <a:rPr lang="es-ES" sz="15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de iniciativa de Ley de</a:t>
                      </a:r>
                      <a:r>
                        <a:rPr lang="es-ES" sz="15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Ingresos</a:t>
                      </a:r>
                      <a:endParaRPr lang="es-MX"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185"/>
                        </a:lnSpc>
                        <a:spcAft>
                          <a:spcPts val="505"/>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3</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4</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050">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2017</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2018</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2019</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2020</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7842307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175807632"/>
              </p:ext>
            </p:extLst>
          </p:nvPr>
        </p:nvGraphicFramePr>
        <p:xfrm>
          <a:off x="95537" y="128730"/>
          <a:ext cx="12096463" cy="6613503"/>
        </p:xfrm>
        <a:graphic>
          <a:graphicData uri="http://schemas.openxmlformats.org/drawingml/2006/table">
            <a:tbl>
              <a:tblPr>
                <a:tableStyleId>{5C22544A-7EE6-4342-B048-85BDC9FD1C3A}</a:tableStyleId>
              </a:tblPr>
              <a:tblGrid>
                <a:gridCol w="5227549"/>
                <a:gridCol w="1144819"/>
                <a:gridCol w="1144819"/>
                <a:gridCol w="1144819"/>
                <a:gridCol w="1144819"/>
                <a:gridCol w="1144819"/>
                <a:gridCol w="1144819"/>
              </a:tblGrid>
              <a:tr h="447003">
                <a:tc gridSpan="7">
                  <a:txBody>
                    <a:bodyPr/>
                    <a:lstStyle/>
                    <a:p>
                      <a:pPr algn="ctr" fontAlgn="ct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51353">
                <a:tc gridSpan="7">
                  <a:txBody>
                    <a:bodyPr/>
                    <a:lstStyle/>
                    <a:p>
                      <a:pPr algn="ctr" fontAlgn="ctr"/>
                      <a:r>
                        <a:rPr lang="es-MX" sz="1400" u="none" strike="noStrike" dirty="0">
                          <a:effectLst/>
                        </a:rPr>
                        <a:t> </a:t>
                      </a:r>
                      <a:r>
                        <a:rPr lang="es-MX" sz="1400" u="none" strike="noStrike" dirty="0" smtClean="0">
                          <a:effectLst/>
                        </a:rPr>
                        <a:t>Proyecciones </a:t>
                      </a:r>
                      <a:r>
                        <a:rPr lang="es-MX" sz="1400" u="none" strike="noStrike" dirty="0">
                          <a:effectLst/>
                        </a:rPr>
                        <a:t>de Ley de </a:t>
                      </a:r>
                      <a:r>
                        <a:rPr lang="es-MX" sz="1400" u="none" strike="noStrike" dirty="0" smtClean="0">
                          <a:effectLst/>
                        </a:rPr>
                        <a:t>Ingresos-LDF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267463">
                <a:tc gridSpan="7">
                  <a:txBody>
                    <a:bodyPr/>
                    <a:lstStyle/>
                    <a:p>
                      <a:pPr algn="ctr" fontAlgn="ctr"/>
                      <a:r>
                        <a:rPr lang="es-MX" sz="1400" u="none" strike="noStrike" dirty="0" smtClean="0">
                          <a:effectLst/>
                        </a:rPr>
                        <a:t>(</a:t>
                      </a:r>
                      <a:r>
                        <a:rPr lang="es-MX" sz="1400" u="none" strike="noStrike" dirty="0">
                          <a:effectLst/>
                        </a:rPr>
                        <a:t>Pesos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420772">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Cifras Nominales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lumMod val="85000"/>
                      </a:schemeClr>
                    </a:solidFill>
                  </a:tcPr>
                </a:tc>
              </a:tr>
              <a:tr h="420772">
                <a:tc>
                  <a:txBody>
                    <a:bodyPr/>
                    <a:lstStyle/>
                    <a:p>
                      <a:pPr algn="l" fontAlgn="ctr"/>
                      <a:r>
                        <a:rPr lang="es-MX" sz="1400" u="none" strike="noStrike">
                          <a:effectLst/>
                        </a:rPr>
                        <a:t>Concepto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en Cuestión </a:t>
                      </a:r>
                      <a:r>
                        <a:rPr lang="es-MX" sz="1400" u="none" strike="noStrike" baseline="30000" dirty="0">
                          <a:effectLst/>
                        </a:rPr>
                        <a:t>1</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1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2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3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Año 4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a:effectLst/>
                        </a:rPr>
                        <a:t>Año 5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420772">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a:effectLst/>
                        </a:rPr>
                        <a:t>(de iniciativa de Ley) (c)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420772">
                <a:tc>
                  <a:txBody>
                    <a:bodyPr/>
                    <a:lstStyle/>
                    <a:p>
                      <a:pPr algn="l" fontAlgn="ctr"/>
                      <a:r>
                        <a:rPr lang="es-MX" sz="1400" u="none" strike="noStrike" dirty="0">
                          <a:effectLst/>
                        </a:rPr>
                        <a:t>II. Transferencias Federales Etiquetadas </a:t>
                      </a:r>
                      <a:r>
                        <a:rPr lang="es-MX" sz="1400" u="none" strike="noStrike" baseline="30000" dirty="0">
                          <a:effectLst/>
                        </a:rPr>
                        <a:t>3</a:t>
                      </a:r>
                      <a:r>
                        <a:rPr lang="es-MX" sz="1400" u="none" strike="noStrike" dirty="0">
                          <a:effectLst/>
                        </a:rPr>
                        <a:t> (II = II.A + II.B + II.C + II.D + II.E)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II.A Aportaciones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II.B Convenios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II.C Fondos Distintos de Aportaciones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II.D Transferencias, Subsidios y Subvenciones, y Pensiones y Jubilaciones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II.E Otros Ingresos Etiquetados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III. Ingresos Derivados de Financiamientos (III = III.A)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III.A Ingresos Derivados de Financiamientos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IV. Total de Ingresos Proyectados (IV = I + II + III)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Datos Informativos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1. Ingresos Derivados de Financiamientos con Fuente de Pago de Recursos de Libre Disposición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dirty="0">
                          <a:effectLst/>
                        </a:rPr>
                        <a:t>2. Ingresos Derivados de Financiamientos con Fuente de Pago de Transferencias Federales Etiquetadas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3. Ingresos Derivados de Financiamientos (3 = 1 + 2)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r>
            </a:tbl>
          </a:graphicData>
        </a:graphic>
      </p:graphicFrame>
      <p:sp>
        <p:nvSpPr>
          <p:cNvPr id="3" name="CuadroTexto 2"/>
          <p:cNvSpPr txBox="1"/>
          <p:nvPr/>
        </p:nvSpPr>
        <p:spPr>
          <a:xfrm>
            <a:off x="5348176" y="2368402"/>
            <a:ext cx="6843823" cy="4373831"/>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s-MX" sz="2500" dirty="0">
                <a:solidFill>
                  <a:srgbClr val="FF0000"/>
                </a:solidFill>
              </a:rPr>
              <a:t>Las proyecciones deberán abarcar para las Entidades </a:t>
            </a:r>
            <a:r>
              <a:rPr lang="es-MX" sz="2500" dirty="0" smtClean="0">
                <a:solidFill>
                  <a:srgbClr val="FF0000"/>
                </a:solidFill>
              </a:rPr>
              <a:t>Federativas </a:t>
            </a:r>
            <a:r>
              <a:rPr lang="es-MX" sz="2500" dirty="0">
                <a:solidFill>
                  <a:srgbClr val="FF0000"/>
                </a:solidFill>
              </a:rPr>
              <a:t>un periodo de cinco años, adicional al Año en Cuestión</a:t>
            </a:r>
            <a:r>
              <a:rPr lang="es-MX" sz="2500" dirty="0" smtClean="0">
                <a:solidFill>
                  <a:srgbClr val="FF0000"/>
                </a:solidFill>
              </a:rPr>
              <a:t>.</a:t>
            </a:r>
          </a:p>
          <a:p>
            <a:pPr algn="ctr"/>
            <a:r>
              <a:rPr lang="es-MX" sz="2500" dirty="0" smtClean="0">
                <a:solidFill>
                  <a:srgbClr val="FF0000"/>
                </a:solidFill>
              </a:rPr>
              <a:t> </a:t>
            </a:r>
          </a:p>
          <a:p>
            <a:pPr algn="ctr"/>
            <a:r>
              <a:rPr lang="es-MX" sz="2500" dirty="0" smtClean="0">
                <a:solidFill>
                  <a:srgbClr val="FF0000"/>
                </a:solidFill>
              </a:rPr>
              <a:t>Para </a:t>
            </a:r>
            <a:r>
              <a:rPr lang="es-MX" sz="2500" dirty="0">
                <a:solidFill>
                  <a:srgbClr val="FF0000"/>
                </a:solidFill>
              </a:rPr>
              <a:t>el caso de los Municipios con población mayor o igual a 200,000 habitantes comprenderá un periodo de tres años, adicional al Año en Cuestión; y para los Municipios con población menor a 200,000 habitantes abarcará un año adicional al Año en Cuestión.</a:t>
            </a:r>
          </a:p>
        </p:txBody>
      </p:sp>
    </p:spTree>
    <p:extLst>
      <p:ext uri="{BB962C8B-B14F-4D97-AF65-F5344CB8AC3E}">
        <p14:creationId xmlns:p14="http://schemas.microsoft.com/office/powerpoint/2010/main" val="277278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12372" y="1557049"/>
            <a:ext cx="9383486" cy="2862322"/>
          </a:xfrm>
          <a:prstGeom prst="rect">
            <a:avLst/>
          </a:prstGeom>
        </p:spPr>
        <p:txBody>
          <a:bodyPr wrap="square">
            <a:spAutoFit/>
          </a:bodyPr>
          <a:lstStyle/>
          <a:p>
            <a:pPr algn="ctr" fontAlgn="ctr"/>
            <a:r>
              <a:rPr lang="es-MX" sz="6000" dirty="0" smtClean="0">
                <a:latin typeface="Cambria" panose="02040503050406030204" pitchFamily="18" charset="0"/>
                <a:cs typeface="Arial" panose="020B0604020202020204" pitchFamily="34" charset="0"/>
              </a:rPr>
              <a:t>Formato 1</a:t>
            </a:r>
          </a:p>
          <a:p>
            <a:pPr algn="ctr" fontAlgn="ctr"/>
            <a:r>
              <a:rPr lang="es-MX" sz="6000" dirty="0" smtClean="0">
                <a:latin typeface="Cambria" panose="02040503050406030204" pitchFamily="18" charset="0"/>
                <a:cs typeface="Arial" panose="020B0604020202020204" pitchFamily="34" charset="0"/>
              </a:rPr>
              <a:t>Estado de Situación Financiera Detallado.</a:t>
            </a:r>
          </a:p>
        </p:txBody>
      </p:sp>
    </p:spTree>
    <p:extLst>
      <p:ext uri="{BB962C8B-B14F-4D97-AF65-F5344CB8AC3E}">
        <p14:creationId xmlns:p14="http://schemas.microsoft.com/office/powerpoint/2010/main" val="484504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65200" y="331801"/>
            <a:ext cx="10828865" cy="5386090"/>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Formato 7</a:t>
            </a:r>
          </a:p>
          <a:p>
            <a:pPr algn="ctr" fontAlgn="ctr"/>
            <a:r>
              <a:rPr lang="es-MX" sz="7000" u="none" strike="noStrike" dirty="0" smtClean="0">
                <a:effectLst/>
                <a:latin typeface="Cambria" panose="02040503050406030204" pitchFamily="18" charset="0"/>
                <a:cs typeface="Arial" panose="020B0604020202020204" pitchFamily="34" charset="0"/>
              </a:rPr>
              <a:t>Proyecciones y Resultados de Ingresos y Egresos</a:t>
            </a:r>
          </a:p>
          <a:p>
            <a:pPr algn="ctr" fontAlgn="ctr"/>
            <a:endParaRPr lang="es-MX" sz="7000" u="none" strike="noStrike" dirty="0" smtClean="0">
              <a:effectLst/>
              <a:latin typeface="Cambria" panose="02040503050406030204" pitchFamily="18" charset="0"/>
              <a:cs typeface="Arial" panose="020B0604020202020204" pitchFamily="34" charset="0"/>
            </a:endParaRPr>
          </a:p>
          <a:p>
            <a:pPr algn="ctr" fontAlgn="ctr"/>
            <a:r>
              <a:rPr lang="es-MX" sz="5400" dirty="0" smtClean="0">
                <a:latin typeface="Cambria" panose="02040503050406030204" pitchFamily="18" charset="0"/>
                <a:cs typeface="Arial" panose="020B0604020202020204" pitchFamily="34" charset="0"/>
              </a:rPr>
              <a:t>7b) Proyecciones de Egresos-LDF</a:t>
            </a:r>
            <a:r>
              <a:rPr lang="es-MX" sz="5400" u="none" strike="noStrike" dirty="0" smtClean="0">
                <a:effectLst/>
                <a:latin typeface="Cambria" panose="02040503050406030204" pitchFamily="18" charset="0"/>
                <a:cs typeface="Arial" panose="020B0604020202020204" pitchFamily="34" charset="0"/>
              </a:rPr>
              <a:t>  </a:t>
            </a:r>
            <a:endParaRPr lang="es-MX" sz="5400" b="1"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365848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075552584"/>
              </p:ext>
            </p:extLst>
          </p:nvPr>
        </p:nvGraphicFramePr>
        <p:xfrm>
          <a:off x="255182" y="190246"/>
          <a:ext cx="11717076" cy="6497987"/>
        </p:xfrm>
        <a:graphic>
          <a:graphicData uri="http://schemas.openxmlformats.org/drawingml/2006/table">
            <a:tbl>
              <a:tblPr>
                <a:tableStyleId>{5C22544A-7EE6-4342-B048-85BDC9FD1C3A}</a:tableStyleId>
              </a:tblPr>
              <a:tblGrid>
                <a:gridCol w="4425474"/>
                <a:gridCol w="1215267"/>
                <a:gridCol w="1215267"/>
                <a:gridCol w="1215267"/>
                <a:gridCol w="1215267"/>
                <a:gridCol w="1215267"/>
                <a:gridCol w="1215267"/>
              </a:tblGrid>
              <a:tr h="354179">
                <a:tc gridSpan="7">
                  <a:txBody>
                    <a:bodyPr/>
                    <a:lstStyle/>
                    <a:p>
                      <a:pPr algn="ctr" fontAlgn="ctr"/>
                      <a:r>
                        <a:rPr lang="es-MX" sz="1400" u="none" strike="noStrike" dirty="0">
                          <a:effectLst/>
                        </a:rPr>
                        <a:t> </a:t>
                      </a: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38528">
                <a:tc gridSpan="7">
                  <a:txBody>
                    <a:bodyPr/>
                    <a:lstStyle/>
                    <a:p>
                      <a:pPr algn="ctr" fontAlgn="ctr"/>
                      <a:r>
                        <a:rPr lang="es-MX" sz="1400" u="none" strike="noStrike" dirty="0">
                          <a:effectLst/>
                        </a:rPr>
                        <a:t> </a:t>
                      </a:r>
                      <a:r>
                        <a:rPr lang="es-MX" sz="1400" u="none" strike="noStrike" dirty="0" smtClean="0">
                          <a:effectLst/>
                        </a:rPr>
                        <a:t>Proyecciones </a:t>
                      </a:r>
                      <a:r>
                        <a:rPr lang="es-MX" sz="1400" u="none" strike="noStrike" dirty="0">
                          <a:effectLst/>
                        </a:rPr>
                        <a:t>de </a:t>
                      </a:r>
                      <a:r>
                        <a:rPr lang="es-MX" sz="1400" u="none" strike="noStrike" dirty="0" smtClean="0">
                          <a:effectLst/>
                        </a:rPr>
                        <a:t>Egresos</a:t>
                      </a:r>
                      <a:r>
                        <a:rPr lang="es-MX" sz="1400" u="none" strike="noStrike" dirty="0">
                          <a:effectLst/>
                        </a:rPr>
                        <a:t> </a:t>
                      </a:r>
                      <a:r>
                        <a:rPr lang="es-MX" sz="1400" u="none" strike="noStrike" dirty="0" smtClean="0">
                          <a:effectLst/>
                        </a:rPr>
                        <a:t>-LDF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122878">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130106">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Cifras Nominales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r>
              <a:tr h="423918">
                <a:tc>
                  <a:txBody>
                    <a:bodyPr/>
                    <a:lstStyle/>
                    <a:p>
                      <a:pPr algn="l" fontAlgn="ctr"/>
                      <a:r>
                        <a:rPr lang="es-MX" sz="1400" u="none" strike="noStrike" dirty="0">
                          <a:effectLst/>
                        </a:rPr>
                        <a:t>Concepto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Año en Cuestión </a:t>
                      </a:r>
                      <a:r>
                        <a:rPr lang="es-MX" sz="1400" u="none" strike="noStrike" baseline="30000">
                          <a:effectLst/>
                        </a:rPr>
                        <a:t>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Año 1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Año 2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Año 3 (d)</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4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5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r>
              <a:tr h="245757">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(de proyecto de presupuesto) (c)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r>
              <a:tr h="122878">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44563">
                <a:tc>
                  <a:txBody>
                    <a:bodyPr/>
                    <a:lstStyle/>
                    <a:p>
                      <a:pPr algn="l" fontAlgn="ctr"/>
                      <a:r>
                        <a:rPr lang="es-MX" sz="1400" u="none" strike="noStrike" dirty="0">
                          <a:effectLst/>
                        </a:rPr>
                        <a:t>I. Gasto No Etiquetado </a:t>
                      </a:r>
                      <a:r>
                        <a:rPr lang="es-MX" sz="1400" u="none" strike="noStrike" baseline="30000" dirty="0">
                          <a:effectLst/>
                        </a:rPr>
                        <a:t>2 </a:t>
                      </a:r>
                      <a:r>
                        <a:rPr lang="es-MX" sz="1400" u="none" strike="noStrike" dirty="0">
                          <a:effectLst/>
                        </a:rPr>
                        <a:t>(I = I.A + I.B + I.C + I.D + I.E + I.F + I.G + I.H + I.I)</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I.A Servicios Personales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I.B Materiales y Suministros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I.C Servicios Generales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I.D Transferencias, Asignaciones, Subsidios y Otras Ayudas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I.E Bienes Muebles, Inmuebles e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I.F Inversión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I.G Inversiones Financieras y Otras Provisiones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I.H Participaciones y Aportaciones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44563">
                <a:tc>
                  <a:txBody>
                    <a:bodyPr/>
                    <a:lstStyle/>
                    <a:p>
                      <a:pPr algn="l" fontAlgn="ctr"/>
                      <a:r>
                        <a:rPr lang="es-MX" sz="1400" u="none" strike="noStrike">
                          <a:effectLst/>
                        </a:rPr>
                        <a:t>II. Gasto Etiquetado </a:t>
                      </a:r>
                      <a:r>
                        <a:rPr lang="es-MX" sz="1400" u="none" strike="noStrike" baseline="30000">
                          <a:effectLst/>
                        </a:rPr>
                        <a:t>3</a:t>
                      </a:r>
                      <a:r>
                        <a:rPr lang="es-MX" sz="1400" u="none" strike="noStrike">
                          <a:effectLst/>
                        </a:rPr>
                        <a:t> (II = II.A + II.B + II.C + II.D + II.E + II.F + II.G + II.H + II.I)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II.A Servicios Personales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II.B Materiales y Suministros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bl>
          </a:graphicData>
        </a:graphic>
      </p:graphicFrame>
      <p:sp>
        <p:nvSpPr>
          <p:cNvPr id="5" name="CuadroTexto 4"/>
          <p:cNvSpPr txBox="1"/>
          <p:nvPr/>
        </p:nvSpPr>
        <p:spPr>
          <a:xfrm>
            <a:off x="4694661" y="2604977"/>
            <a:ext cx="7277598" cy="4083256"/>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s-MX" sz="3400" dirty="0">
              <a:solidFill>
                <a:srgbClr val="FF0000"/>
              </a:solidFill>
            </a:endParaRPr>
          </a:p>
        </p:txBody>
      </p:sp>
      <p:graphicFrame>
        <p:nvGraphicFramePr>
          <p:cNvPr id="6" name="Tabla 5"/>
          <p:cNvGraphicFramePr>
            <a:graphicFrameLocks noGrp="1"/>
          </p:cNvGraphicFramePr>
          <p:nvPr>
            <p:extLst/>
          </p:nvPr>
        </p:nvGraphicFramePr>
        <p:xfrm>
          <a:off x="4763992" y="3216905"/>
          <a:ext cx="7170834" cy="3095095"/>
        </p:xfrm>
        <a:graphic>
          <a:graphicData uri="http://schemas.openxmlformats.org/drawingml/2006/table">
            <a:tbl>
              <a:tblPr/>
              <a:tblGrid>
                <a:gridCol w="2375974"/>
                <a:gridCol w="956840"/>
                <a:gridCol w="959505"/>
                <a:gridCol w="959505"/>
                <a:gridCol w="959505"/>
                <a:gridCol w="959505"/>
              </a:tblGrid>
              <a:tr h="833460">
                <a:tc gridSpan="6">
                  <a:txBody>
                    <a:bodyPr/>
                    <a:lstStyle/>
                    <a:p>
                      <a:pPr indent="182880" algn="ctr">
                        <a:lnSpc>
                          <a:spcPts val="1185"/>
                        </a:lnSpc>
                        <a:spcAft>
                          <a:spcPts val="505"/>
                        </a:spcAft>
                      </a:pPr>
                      <a:r>
                        <a:rPr lang="es-MX" sz="28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EJEMPLO</a:t>
                      </a:r>
                      <a:r>
                        <a:rPr lang="es-MX" sz="28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 LLENADO</a:t>
                      </a:r>
                      <a:endParaRPr lang="es-MX" sz="28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0406">
                <a:tc>
                  <a:txBody>
                    <a:bodyPr/>
                    <a:lstStyle/>
                    <a:p>
                      <a:pPr indent="182880" algn="ctr">
                        <a:lnSpc>
                          <a:spcPct val="100000"/>
                        </a:lnSpc>
                        <a:spcAft>
                          <a:spcPts val="505"/>
                        </a:spcAft>
                      </a:pPr>
                      <a:r>
                        <a:rPr lang="es-ES" sz="15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en Cuestión</a:t>
                      </a:r>
                      <a:endParaRPr lang="es-MX"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ct val="100000"/>
                        </a:lnSpc>
                        <a:spcAft>
                          <a:spcPts val="505"/>
                        </a:spcAft>
                      </a:pPr>
                      <a:r>
                        <a:rPr lang="es-ES" sz="15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de proyecto</a:t>
                      </a:r>
                      <a:r>
                        <a:rPr lang="es-ES" sz="15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 Presupuesto de Egresos</a:t>
                      </a:r>
                      <a:endParaRPr lang="es-MX" sz="15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185"/>
                        </a:lnSpc>
                        <a:spcAft>
                          <a:spcPts val="505"/>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3</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4</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1229">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2017</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2018</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2019</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2020</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185"/>
                        </a:lnSpc>
                        <a:spcAft>
                          <a:spcPts val="505"/>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2022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8851907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601802800"/>
              </p:ext>
            </p:extLst>
          </p:nvPr>
        </p:nvGraphicFramePr>
        <p:xfrm>
          <a:off x="266068" y="1555773"/>
          <a:ext cx="11717076" cy="4541607"/>
        </p:xfrm>
        <a:graphic>
          <a:graphicData uri="http://schemas.openxmlformats.org/drawingml/2006/table">
            <a:tbl>
              <a:tblPr>
                <a:tableStyleId>{5C22544A-7EE6-4342-B048-85BDC9FD1C3A}</a:tableStyleId>
              </a:tblPr>
              <a:tblGrid>
                <a:gridCol w="4251504"/>
                <a:gridCol w="1389237"/>
                <a:gridCol w="1215267"/>
                <a:gridCol w="1215267"/>
                <a:gridCol w="1215267"/>
                <a:gridCol w="1215267"/>
                <a:gridCol w="1215267"/>
              </a:tblGrid>
              <a:tr h="354179">
                <a:tc gridSpan="7">
                  <a:txBody>
                    <a:bodyPr/>
                    <a:lstStyle/>
                    <a:p>
                      <a:pPr algn="ctr" fontAlgn="ctr"/>
                      <a:r>
                        <a:rPr lang="es-MX" sz="1400" u="none" strike="noStrike" dirty="0">
                          <a:effectLst/>
                        </a:rPr>
                        <a:t> </a:t>
                      </a: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38528">
                <a:tc gridSpan="7">
                  <a:txBody>
                    <a:bodyPr/>
                    <a:lstStyle/>
                    <a:p>
                      <a:pPr algn="ctr" fontAlgn="ctr"/>
                      <a:r>
                        <a:rPr lang="es-MX" sz="1400" u="none" strike="noStrike" dirty="0">
                          <a:effectLst/>
                        </a:rPr>
                        <a:t> </a:t>
                      </a:r>
                      <a:r>
                        <a:rPr lang="es-MX" sz="1400" u="none" strike="noStrike" dirty="0" smtClean="0">
                          <a:effectLst/>
                        </a:rPr>
                        <a:t>Proyecciones </a:t>
                      </a:r>
                      <a:r>
                        <a:rPr lang="es-MX" sz="1400" u="none" strike="noStrike" dirty="0">
                          <a:effectLst/>
                        </a:rPr>
                        <a:t>de </a:t>
                      </a:r>
                      <a:r>
                        <a:rPr lang="es-MX" sz="1400" u="none" strike="noStrike" dirty="0" smtClean="0">
                          <a:effectLst/>
                        </a:rPr>
                        <a:t>Egresos-LDF</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122878">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130106">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Cifras Nominales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w="12700" cap="flat" cmpd="sng" algn="ctr">
                      <a:solidFill>
                        <a:srgbClr val="000000"/>
                      </a:solidFill>
                      <a:prstDash val="solid"/>
                      <a:round/>
                      <a:headEnd type="none" w="med" len="med"/>
                      <a:tailEnd type="none" w="med" len="med"/>
                    </a:lnB>
                    <a:solidFill>
                      <a:schemeClr val="bg1">
                        <a:lumMod val="85000"/>
                      </a:schemeClr>
                    </a:solidFill>
                  </a:tcPr>
                </a:tc>
              </a:tr>
              <a:tr h="144563">
                <a:tc>
                  <a:txBody>
                    <a:bodyPr/>
                    <a:lstStyle/>
                    <a:p>
                      <a:pPr algn="l" fontAlgn="ctr"/>
                      <a:r>
                        <a:rPr lang="es-MX" sz="1400" u="none" strike="noStrike">
                          <a:effectLst/>
                        </a:rPr>
                        <a:t>Concepto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Año en Cuestión </a:t>
                      </a:r>
                      <a:r>
                        <a:rPr lang="es-MX" sz="1400" u="none" strike="noStrike" baseline="30000">
                          <a:effectLst/>
                        </a:rPr>
                        <a:t>1</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1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2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3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4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Año 5 (d)</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r>
              <a:tr h="245757">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(de proyecto de presupuesto) (c)</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a:txBody>
                    <a:bodyPr/>
                    <a:lstStyle/>
                    <a:p>
                      <a:pPr algn="ctr"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r>
              <a:tr h="122878">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II.C Servicios Generales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II.D Transferencias, Asignaciones, Subsidios y Otras Ayudas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II.E Bienes Muebles, Inmuebles e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II.F Inversión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II.G Inversiones Financieras y Otras Provisiones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II.H Participaciones y Aportaciones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II.I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III. Total de Egresos Proyectados (III = I + 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bl>
          </a:graphicData>
        </a:graphic>
      </p:graphicFrame>
    </p:spTree>
    <p:extLst>
      <p:ext uri="{BB962C8B-B14F-4D97-AF65-F5344CB8AC3E}">
        <p14:creationId xmlns:p14="http://schemas.microsoft.com/office/powerpoint/2010/main" val="363036499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65200" y="331801"/>
            <a:ext cx="10828865" cy="5386090"/>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Formato 7</a:t>
            </a:r>
          </a:p>
          <a:p>
            <a:pPr algn="ctr" fontAlgn="ctr"/>
            <a:r>
              <a:rPr lang="es-MX" sz="7000" u="none" strike="noStrike" dirty="0" smtClean="0">
                <a:effectLst/>
                <a:latin typeface="Cambria" panose="02040503050406030204" pitchFamily="18" charset="0"/>
                <a:cs typeface="Arial" panose="020B0604020202020204" pitchFamily="34" charset="0"/>
              </a:rPr>
              <a:t>Proyecciones y Resultados de Ingresos y Egresos</a:t>
            </a:r>
          </a:p>
          <a:p>
            <a:pPr algn="ctr" fontAlgn="ctr"/>
            <a:endParaRPr lang="es-MX" sz="7000" u="none" strike="noStrike" dirty="0" smtClean="0">
              <a:effectLst/>
              <a:latin typeface="Cambria" panose="02040503050406030204" pitchFamily="18" charset="0"/>
              <a:cs typeface="Arial" panose="020B0604020202020204" pitchFamily="34" charset="0"/>
            </a:endParaRPr>
          </a:p>
          <a:p>
            <a:pPr algn="ctr" fontAlgn="ctr"/>
            <a:r>
              <a:rPr lang="es-MX" sz="5400" dirty="0" smtClean="0">
                <a:latin typeface="Cambria" panose="02040503050406030204" pitchFamily="18" charset="0"/>
                <a:cs typeface="Arial" panose="020B0604020202020204" pitchFamily="34" charset="0"/>
              </a:rPr>
              <a:t>7c) Resultados de Ingresos-LDF</a:t>
            </a:r>
            <a:r>
              <a:rPr lang="es-MX" sz="5400" u="none" strike="noStrike" dirty="0" smtClean="0">
                <a:effectLst/>
                <a:latin typeface="Cambria" panose="02040503050406030204" pitchFamily="18" charset="0"/>
                <a:cs typeface="Arial" panose="020B0604020202020204" pitchFamily="34" charset="0"/>
              </a:rPr>
              <a:t>  </a:t>
            </a:r>
            <a:endParaRPr lang="es-MX" sz="5400" b="1"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9181860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3067797587"/>
              </p:ext>
            </p:extLst>
          </p:nvPr>
        </p:nvGraphicFramePr>
        <p:xfrm>
          <a:off x="66962" y="800503"/>
          <a:ext cx="12020261" cy="5699466"/>
        </p:xfrm>
        <a:graphic>
          <a:graphicData uri="http://schemas.openxmlformats.org/drawingml/2006/table">
            <a:tbl>
              <a:tblPr>
                <a:tableStyleId>{5C22544A-7EE6-4342-B048-85BDC9FD1C3A}</a:tableStyleId>
              </a:tblPr>
              <a:tblGrid>
                <a:gridCol w="4886038"/>
                <a:gridCol w="1099457"/>
                <a:gridCol w="1208314"/>
                <a:gridCol w="1197429"/>
                <a:gridCol w="1164771"/>
                <a:gridCol w="1121229"/>
                <a:gridCol w="1343023"/>
              </a:tblGrid>
              <a:tr h="409433">
                <a:tc gridSpan="7">
                  <a:txBody>
                    <a:bodyPr/>
                    <a:lstStyle/>
                    <a:p>
                      <a:pPr algn="ctr" fontAlgn="ct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81404">
                <a:tc gridSpan="7">
                  <a:txBody>
                    <a:bodyPr/>
                    <a:lstStyle/>
                    <a:p>
                      <a:pPr algn="ctr" fontAlgn="ctr"/>
                      <a:r>
                        <a:rPr lang="es-MX" sz="1400" u="none" strike="noStrike" dirty="0">
                          <a:effectLst/>
                        </a:rPr>
                        <a:t> </a:t>
                      </a:r>
                      <a:r>
                        <a:rPr lang="es-MX" sz="1400" u="none" strike="noStrike" dirty="0" smtClean="0">
                          <a:effectLst/>
                        </a:rPr>
                        <a:t>Resultados de Ingresos-LDF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261257">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420772">
                <a:tc>
                  <a:txBody>
                    <a:bodyPr/>
                    <a:lstStyle/>
                    <a:p>
                      <a:pPr algn="l" fontAlgn="ctr"/>
                      <a:r>
                        <a:rPr lang="es-MX" sz="1400" u="none" strike="noStrike" dirty="0">
                          <a:effectLst/>
                        </a:rPr>
                        <a:t>Concepto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5 </a:t>
                      </a:r>
                      <a:r>
                        <a:rPr lang="es-MX" sz="1800" kern="1200" baseline="30000" dirty="0" smtClean="0">
                          <a:effectLst/>
                        </a:rPr>
                        <a:t>1 </a:t>
                      </a:r>
                      <a:r>
                        <a:rPr lang="es-MX" sz="1800" kern="1200" dirty="0" smtClean="0">
                          <a:effectLst/>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4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3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2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1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del Ejercicio Vigente </a:t>
                      </a:r>
                      <a:r>
                        <a:rPr lang="es-MX" sz="1800" kern="1200" baseline="30000" dirty="0" smtClean="0">
                          <a:effectLst/>
                        </a:rPr>
                        <a:t>2 </a:t>
                      </a:r>
                      <a:r>
                        <a:rPr lang="es-MX" sz="1800" kern="1200" dirty="0" smtClean="0">
                          <a:effectLst/>
                        </a:rPr>
                        <a:t>(d)</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605016">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I. Ingresos de Libre Disposición (I = I.A + I.B + I.C + I.D + I.E + I.F + I.G + I.H + I.I + I.J + I.K + I.L)</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I.A Impuestos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I.B Cuotas y Aportaciones de Seguridad Social</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I.C Contribuciones de Mejoras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I.D Derechos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I.E Productos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I.F Aprovechamientos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I.G Ingresos por Ventas de Bienes y Servicios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I.H Transferencias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 Participaciones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I.J Incentivos Derivados de la Colaboración Fiscal </a:t>
                      </a:r>
                      <a:r>
                        <a:rPr lang="es-MX" sz="1400" u="none" strike="noStrike" baseline="30000">
                          <a:effectLst/>
                        </a:rPr>
                        <a:t>2</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I.K Convenios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I.L Otros Ingresos de Libre Disposición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r>
            </a:tbl>
          </a:graphicData>
        </a:graphic>
      </p:graphicFrame>
      <p:sp>
        <p:nvSpPr>
          <p:cNvPr id="6" name="CuadroTexto 5"/>
          <p:cNvSpPr txBox="1"/>
          <p:nvPr/>
        </p:nvSpPr>
        <p:spPr>
          <a:xfrm>
            <a:off x="5267325" y="2820758"/>
            <a:ext cx="6819898" cy="3680128"/>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s-MX" sz="3400" dirty="0">
              <a:solidFill>
                <a:srgbClr val="FF0000"/>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1976613460"/>
              </p:ext>
            </p:extLst>
          </p:nvPr>
        </p:nvGraphicFramePr>
        <p:xfrm>
          <a:off x="5343523" y="3069769"/>
          <a:ext cx="6743700" cy="3176648"/>
        </p:xfrm>
        <a:graphic>
          <a:graphicData uri="http://schemas.openxmlformats.org/drawingml/2006/table">
            <a:tbl>
              <a:tblPr/>
              <a:tblGrid>
                <a:gridCol w="1121073"/>
                <a:gridCol w="1137684"/>
                <a:gridCol w="956930"/>
                <a:gridCol w="956931"/>
                <a:gridCol w="925032"/>
                <a:gridCol w="1646050"/>
              </a:tblGrid>
              <a:tr h="1138298">
                <a:tc gridSpan="6">
                  <a:txBody>
                    <a:bodyPr/>
                    <a:lstStyle/>
                    <a:p>
                      <a:pPr indent="182880" algn="ctr">
                        <a:lnSpc>
                          <a:spcPct val="100000"/>
                        </a:lnSpc>
                        <a:spcAft>
                          <a:spcPts val="505"/>
                        </a:spcAft>
                      </a:pPr>
                      <a:r>
                        <a:rPr lang="es-MX" sz="22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EJEMPLO</a:t>
                      </a:r>
                      <a:r>
                        <a:rPr lang="es-MX" sz="22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 LLENADO</a:t>
                      </a:r>
                    </a:p>
                    <a:p>
                      <a:pPr indent="182880" algn="ctr">
                        <a:lnSpc>
                          <a:spcPct val="100000"/>
                        </a:lnSpc>
                        <a:spcAft>
                          <a:spcPts val="505"/>
                        </a:spcAft>
                      </a:pPr>
                      <a:r>
                        <a:rPr lang="es-MX" sz="22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CON LA INFORMACIÓN CONTENIDA EN LA CUENTA PÚBLICA DE CADA AÑO</a:t>
                      </a:r>
                      <a:endParaRPr lang="es-MX" sz="22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0300">
                <a:tc>
                  <a:txBody>
                    <a:bodyPr/>
                    <a:lstStyle/>
                    <a:p>
                      <a:pPr indent="18288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4</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3</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del Ejercicio Vigente</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050">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2013</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2014</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2016</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3564947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2477150604"/>
              </p:ext>
            </p:extLst>
          </p:nvPr>
        </p:nvGraphicFramePr>
        <p:xfrm>
          <a:off x="95537" y="128730"/>
          <a:ext cx="12096463" cy="6472134"/>
        </p:xfrm>
        <a:graphic>
          <a:graphicData uri="http://schemas.openxmlformats.org/drawingml/2006/table">
            <a:tbl>
              <a:tblPr>
                <a:tableStyleId>{5C22544A-7EE6-4342-B048-85BDC9FD1C3A}</a:tableStyleId>
              </a:tblPr>
              <a:tblGrid>
                <a:gridCol w="5227549"/>
                <a:gridCol w="1144819"/>
                <a:gridCol w="1144819"/>
                <a:gridCol w="1144819"/>
                <a:gridCol w="1144819"/>
                <a:gridCol w="1144819"/>
                <a:gridCol w="1144819"/>
              </a:tblGrid>
              <a:tr h="392265">
                <a:tc gridSpan="7">
                  <a:txBody>
                    <a:bodyPr/>
                    <a:lstStyle/>
                    <a:p>
                      <a:pPr algn="ctr" fontAlgn="ctr"/>
                      <a:r>
                        <a:rPr lang="es-MX" sz="1400" u="none" strike="noStrike" dirty="0">
                          <a:effectLst/>
                        </a:rPr>
                        <a:t> </a:t>
                      </a:r>
                    </a:p>
                    <a:p>
                      <a:pPr algn="ctr" fontAlgn="ctr"/>
                      <a:r>
                        <a:rPr lang="es-MX" sz="1400" u="none" strike="noStrike" dirty="0">
                          <a:effectLst/>
                        </a:rPr>
                        <a:t>Nombre 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lumMod val="85000"/>
                      </a:schemeClr>
                    </a:solidFill>
                  </a:tcPr>
                </a:tc>
              </a:tr>
              <a:tr h="319480">
                <a:tc gridSpan="7">
                  <a:txBody>
                    <a:bodyPr/>
                    <a:lstStyle/>
                    <a:p>
                      <a:pPr algn="ctr" fontAlgn="ctr"/>
                      <a:r>
                        <a:rPr lang="es-MX" sz="1400" u="none" strike="noStrike" dirty="0" smtClean="0">
                          <a:effectLst/>
                        </a:rPr>
                        <a:t>Resultados de Ingresos-LDF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255182">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a:noFill/>
                    </a:lnL>
                    <a:lnR w="12700" cap="flat" cmpd="sng" algn="ctr">
                      <a:solidFill>
                        <a:srgbClr val="000000"/>
                      </a:solidFill>
                      <a:prstDash val="solid"/>
                      <a:round/>
                      <a:headEnd type="none" w="med" len="med"/>
                      <a:tailEnd type="none" w="med" len="med"/>
                    </a:lnR>
                    <a:lnT>
                      <a:noFill/>
                    </a:lnT>
                    <a:lnB>
                      <a:noFill/>
                    </a:lnB>
                    <a:solidFill>
                      <a:schemeClr val="bg1">
                        <a:lumMod val="85000"/>
                      </a:schemeClr>
                    </a:solidFill>
                  </a:tcPr>
                </a:tc>
              </a:tr>
              <a:tr h="420772">
                <a:tc>
                  <a:txBody>
                    <a:bodyPr/>
                    <a:lstStyle/>
                    <a:p>
                      <a:pPr algn="l" fontAlgn="ctr"/>
                      <a:r>
                        <a:rPr lang="es-MX" sz="1400" u="none" strike="noStrike" dirty="0">
                          <a:effectLst/>
                        </a:rPr>
                        <a:t>Concepto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5 </a:t>
                      </a:r>
                      <a:r>
                        <a:rPr lang="es-MX" sz="1800" kern="1200" baseline="30000" dirty="0" smtClean="0">
                          <a:effectLst/>
                        </a:rPr>
                        <a:t>1 </a:t>
                      </a:r>
                      <a:r>
                        <a:rPr lang="es-MX" sz="1800" kern="1200" dirty="0" smtClean="0">
                          <a:effectLst/>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4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3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2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1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del Ejercicio Vigente </a:t>
                      </a:r>
                      <a:r>
                        <a:rPr lang="es-MX" sz="1800" kern="1200" baseline="30000" dirty="0" smtClean="0">
                          <a:effectLst/>
                        </a:rPr>
                        <a:t>2 </a:t>
                      </a:r>
                      <a:r>
                        <a:rPr lang="es-MX" sz="1800" kern="1200" dirty="0" smtClean="0">
                          <a:effectLst/>
                        </a:rPr>
                        <a:t>(d)</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420772">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r>
              <a:tr h="420772">
                <a:tc>
                  <a:txBody>
                    <a:bodyPr/>
                    <a:lstStyle/>
                    <a:p>
                      <a:pPr algn="l" fontAlgn="ctr"/>
                      <a:r>
                        <a:rPr lang="es-MX" sz="1400" u="none" strike="noStrike" dirty="0">
                          <a:effectLst/>
                        </a:rPr>
                        <a:t>II. Transferencias Federales Etiquetadas </a:t>
                      </a:r>
                      <a:r>
                        <a:rPr lang="es-MX" sz="1400" u="none" strike="noStrike" baseline="30000" dirty="0">
                          <a:effectLst/>
                        </a:rPr>
                        <a:t>3</a:t>
                      </a:r>
                      <a:r>
                        <a:rPr lang="es-MX" sz="1400" u="none" strike="noStrike" dirty="0">
                          <a:effectLst/>
                        </a:rPr>
                        <a:t> (II = II.A + II.B + II.C + II.D + II.E)</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II.A Aportaciones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II.B Convenios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II.C Fondos Distintos de Aportaciones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II.D Transferencias, Subsidios y Subvenciones, y Pensiones y Jubilaciones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II.E Otros Ingresos Etiquetados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III. Ingresos Derivados de Financiamientos (III = III.A)</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III.A Ingresos Derivados de Financiamientos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3137"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IV. Total de Ingresos Proyectados (IV = I + II + III)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Datos Informativos</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1. Ingresos Derivados de Financiamientos con Fuente de Pago de Recursos de Libre Disposición</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420772">
                <a:tc>
                  <a:txBody>
                    <a:bodyPr/>
                    <a:lstStyle/>
                    <a:p>
                      <a:pPr algn="l" fontAlgn="ctr"/>
                      <a:r>
                        <a:rPr lang="es-MX" sz="1400" u="none" strike="noStrike">
                          <a:effectLst/>
                        </a:rPr>
                        <a:t>2. Ingresos Derivados de Financiamientos con Fuente de Pago de Transferencias Federales Etiquetadas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r>
              <a:tr h="213257">
                <a:tc>
                  <a:txBody>
                    <a:bodyPr/>
                    <a:lstStyle/>
                    <a:p>
                      <a:pPr algn="l" fontAlgn="ctr"/>
                      <a:r>
                        <a:rPr lang="es-MX" sz="1400" u="none" strike="noStrike">
                          <a:effectLst/>
                        </a:rPr>
                        <a:t>3. Ingresos Derivados de Financiamientos (3 = 1 + 2)</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5904" marR="5904" marT="5904"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tc>
              </a:tr>
            </a:tbl>
          </a:graphicData>
        </a:graphic>
      </p:graphicFrame>
      <p:sp>
        <p:nvSpPr>
          <p:cNvPr id="3" name="CuadroTexto 2"/>
          <p:cNvSpPr txBox="1"/>
          <p:nvPr/>
        </p:nvSpPr>
        <p:spPr>
          <a:xfrm>
            <a:off x="5337544" y="2291472"/>
            <a:ext cx="6854456" cy="4309392"/>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514350" indent="-514350" algn="just">
              <a:buAutoNum type="arabicPeriod"/>
            </a:pPr>
            <a:endParaRPr lang="es-MX" sz="2500" dirty="0" smtClean="0">
              <a:solidFill>
                <a:srgbClr val="FF0000"/>
              </a:solidFill>
              <a:latin typeface="Arial" panose="020B0604020202020204" pitchFamily="34" charset="0"/>
              <a:cs typeface="Arial" panose="020B0604020202020204" pitchFamily="34" charset="0"/>
            </a:endParaRPr>
          </a:p>
          <a:p>
            <a:pPr marL="514350" indent="-514350" algn="just">
              <a:buAutoNum type="arabicPeriod"/>
            </a:pPr>
            <a:r>
              <a:rPr lang="es-MX" sz="2500" dirty="0" smtClean="0">
                <a:solidFill>
                  <a:srgbClr val="FF0000"/>
                </a:solidFill>
                <a:latin typeface="Arial" panose="020B0604020202020204" pitchFamily="34" charset="0"/>
                <a:cs typeface="Arial" panose="020B0604020202020204" pitchFamily="34" charset="0"/>
              </a:rPr>
              <a:t>Los </a:t>
            </a:r>
            <a:r>
              <a:rPr lang="es-MX" sz="2500" dirty="0">
                <a:solidFill>
                  <a:srgbClr val="FF0000"/>
                </a:solidFill>
                <a:latin typeface="Arial" panose="020B0604020202020204" pitchFamily="34" charset="0"/>
                <a:cs typeface="Arial" panose="020B0604020202020204" pitchFamily="34" charset="0"/>
              </a:rPr>
              <a:t>importes corresponden al momento contable de los ingresos devengados</a:t>
            </a:r>
            <a:r>
              <a:rPr lang="es-MX" sz="2500" dirty="0" smtClean="0">
                <a:solidFill>
                  <a:srgbClr val="FF0000"/>
                </a:solidFill>
                <a:latin typeface="Arial" panose="020B0604020202020204" pitchFamily="34" charset="0"/>
                <a:cs typeface="Arial" panose="020B0604020202020204" pitchFamily="34" charset="0"/>
              </a:rPr>
              <a:t>.</a:t>
            </a:r>
          </a:p>
          <a:p>
            <a:pPr marL="514350" indent="-514350" algn="just">
              <a:buAutoNum type="arabicPeriod"/>
            </a:pPr>
            <a:endParaRPr lang="es-MX" sz="2500" dirty="0">
              <a:solidFill>
                <a:srgbClr val="FF0000"/>
              </a:solidFill>
              <a:latin typeface="Arial" panose="020B0604020202020204" pitchFamily="34" charset="0"/>
              <a:cs typeface="Arial" panose="020B0604020202020204" pitchFamily="34" charset="0"/>
            </a:endParaRPr>
          </a:p>
          <a:p>
            <a:pPr marL="514350" indent="-514350" algn="just">
              <a:buAutoNum type="arabicPeriod"/>
            </a:pPr>
            <a:endParaRPr lang="es-MX" sz="2500" dirty="0" smtClean="0">
              <a:solidFill>
                <a:srgbClr val="FF0000"/>
              </a:solidFill>
              <a:latin typeface="Arial" panose="020B0604020202020204" pitchFamily="34" charset="0"/>
              <a:cs typeface="Arial" panose="020B0604020202020204" pitchFamily="34" charset="0"/>
            </a:endParaRPr>
          </a:p>
          <a:p>
            <a:pPr marL="514350" indent="-514350" algn="just">
              <a:buAutoNum type="arabicPeriod"/>
            </a:pPr>
            <a:endParaRPr lang="es-MX" sz="2500" dirty="0">
              <a:solidFill>
                <a:srgbClr val="FF0000"/>
              </a:solidFill>
              <a:latin typeface="Arial" panose="020B0604020202020204" pitchFamily="34" charset="0"/>
              <a:cs typeface="Arial" panose="020B0604020202020204" pitchFamily="34" charset="0"/>
            </a:endParaRPr>
          </a:p>
          <a:p>
            <a:pPr marL="361950" indent="-361950" algn="just"/>
            <a:r>
              <a:rPr lang="es-MX" sz="2500" dirty="0">
                <a:solidFill>
                  <a:srgbClr val="FF0000"/>
                </a:solidFill>
                <a:latin typeface="Arial" panose="020B0604020202020204" pitchFamily="34" charset="0"/>
                <a:cs typeface="Arial" panose="020B0604020202020204" pitchFamily="34" charset="0"/>
              </a:rPr>
              <a:t>2. Los importes corresponden a los ingresos devengados al cierre trimestral más reciente disponible y estimados para el resto del ejercicio. </a:t>
            </a:r>
          </a:p>
        </p:txBody>
      </p:sp>
    </p:spTree>
    <p:extLst>
      <p:ext uri="{BB962C8B-B14F-4D97-AF65-F5344CB8AC3E}">
        <p14:creationId xmlns:p14="http://schemas.microsoft.com/office/powerpoint/2010/main" val="76877404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65200" y="331801"/>
            <a:ext cx="10828865" cy="5386090"/>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Formato 7</a:t>
            </a:r>
          </a:p>
          <a:p>
            <a:pPr algn="ctr" fontAlgn="ctr"/>
            <a:r>
              <a:rPr lang="es-MX" sz="7000" u="none" strike="noStrike" dirty="0" smtClean="0">
                <a:effectLst/>
                <a:latin typeface="Cambria" panose="02040503050406030204" pitchFamily="18" charset="0"/>
                <a:cs typeface="Arial" panose="020B0604020202020204" pitchFamily="34" charset="0"/>
              </a:rPr>
              <a:t>Proyecciones y Resultados de Ingresos y Egresos</a:t>
            </a:r>
          </a:p>
          <a:p>
            <a:pPr algn="ctr" fontAlgn="ctr"/>
            <a:endParaRPr lang="es-MX" sz="7000" u="none" strike="noStrike" dirty="0" smtClean="0">
              <a:effectLst/>
              <a:latin typeface="Cambria" panose="02040503050406030204" pitchFamily="18" charset="0"/>
              <a:cs typeface="Arial" panose="020B0604020202020204" pitchFamily="34" charset="0"/>
            </a:endParaRPr>
          </a:p>
          <a:p>
            <a:pPr algn="ctr" fontAlgn="ctr"/>
            <a:r>
              <a:rPr lang="es-MX" sz="5400" dirty="0" smtClean="0">
                <a:latin typeface="Cambria" panose="02040503050406030204" pitchFamily="18" charset="0"/>
                <a:cs typeface="Arial" panose="020B0604020202020204" pitchFamily="34" charset="0"/>
              </a:rPr>
              <a:t>7d) Resultados de Egresos-LDF</a:t>
            </a:r>
            <a:r>
              <a:rPr lang="es-MX" sz="5400" u="none" strike="noStrike" dirty="0" smtClean="0">
                <a:effectLst/>
                <a:latin typeface="Cambria" panose="02040503050406030204" pitchFamily="18" charset="0"/>
                <a:cs typeface="Arial" panose="020B0604020202020204" pitchFamily="34" charset="0"/>
              </a:rPr>
              <a:t>  </a:t>
            </a:r>
            <a:endParaRPr lang="es-MX" sz="5400" b="1"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8238229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344480712"/>
              </p:ext>
            </p:extLst>
          </p:nvPr>
        </p:nvGraphicFramePr>
        <p:xfrm>
          <a:off x="255182" y="190246"/>
          <a:ext cx="11717076" cy="6192769"/>
        </p:xfrm>
        <a:graphic>
          <a:graphicData uri="http://schemas.openxmlformats.org/drawingml/2006/table">
            <a:tbl>
              <a:tblPr>
                <a:tableStyleId>{5C22544A-7EE6-4342-B048-85BDC9FD1C3A}</a:tableStyleId>
              </a:tblPr>
              <a:tblGrid>
                <a:gridCol w="4425474"/>
                <a:gridCol w="1215267"/>
                <a:gridCol w="1215267"/>
                <a:gridCol w="1215267"/>
                <a:gridCol w="1215267"/>
                <a:gridCol w="1215267"/>
                <a:gridCol w="1215267"/>
              </a:tblGrid>
              <a:tr h="354179">
                <a:tc gridSpan="7">
                  <a:txBody>
                    <a:bodyPr/>
                    <a:lstStyle/>
                    <a:p>
                      <a:pPr algn="ctr" fontAlgn="ctr"/>
                      <a:r>
                        <a:rPr lang="es-MX" sz="1400" u="none" strike="noStrike" dirty="0">
                          <a:effectLst/>
                        </a:rPr>
                        <a:t> </a:t>
                      </a: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r>
              <a:tr h="238528">
                <a:tc gridSpan="7">
                  <a:txBody>
                    <a:bodyPr/>
                    <a:lstStyle/>
                    <a:p>
                      <a:pPr algn="ctr" fontAlgn="ctr"/>
                      <a:r>
                        <a:rPr lang="es-MX" sz="1400" u="none" strike="noStrike" dirty="0">
                          <a:effectLst/>
                        </a:rPr>
                        <a:t> </a:t>
                      </a:r>
                      <a:r>
                        <a:rPr lang="es-MX" sz="1400" u="none" strike="noStrike" dirty="0" smtClean="0">
                          <a:effectLst/>
                        </a:rPr>
                        <a:t>Resultados de los Egresos-LDF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327390">
                <a:tc gridSpan="7">
                  <a:txBody>
                    <a:bodyPr/>
                    <a:lstStyle/>
                    <a:p>
                      <a:pPr algn="ctr" fontAlgn="ctr"/>
                      <a:r>
                        <a:rPr lang="es-MX" sz="1400" u="none" strike="noStrike" dirty="0">
                          <a:effectLst/>
                        </a:rPr>
                        <a:t> </a:t>
                      </a:r>
                      <a:r>
                        <a:rPr lang="es-MX" sz="1400" u="none" strike="noStrike" dirty="0" smtClean="0">
                          <a:effectLst/>
                        </a:rPr>
                        <a:t>(</a:t>
                      </a:r>
                      <a:r>
                        <a:rPr lang="es-MX" sz="1400" u="none" strike="noStrike" dirty="0">
                          <a:effectLst/>
                        </a:rPr>
                        <a:t>Pesos</a:t>
                      </a:r>
                      <a:r>
                        <a:rPr lang="es-MX" sz="1400" u="none" strike="noStrike" dirty="0" smtClean="0">
                          <a:effectLst/>
                        </a:rPr>
                        <a:t>)</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423918">
                <a:tc>
                  <a:txBody>
                    <a:bodyPr/>
                    <a:lstStyle/>
                    <a:p>
                      <a:pPr algn="l" fontAlgn="ctr"/>
                      <a:r>
                        <a:rPr lang="es-MX" sz="1400" u="none" strike="noStrike" dirty="0">
                          <a:effectLst/>
                        </a:rPr>
                        <a:t>Concepto (b)</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rowSpan="2">
                  <a:txBody>
                    <a:bodyPr/>
                    <a:lstStyle/>
                    <a:p>
                      <a:pPr algn="ctr" fontAlgn="ctr"/>
                      <a:r>
                        <a:rPr lang="es-MX" sz="1800" kern="1200" dirty="0" smtClean="0">
                          <a:effectLst/>
                        </a:rPr>
                        <a:t>Año 5 </a:t>
                      </a:r>
                      <a:r>
                        <a:rPr lang="es-MX" sz="1800" kern="1200" baseline="30000" dirty="0" smtClean="0">
                          <a:effectLst/>
                        </a:rPr>
                        <a:t>1 </a:t>
                      </a:r>
                      <a:r>
                        <a:rPr lang="es-MX" sz="1800" kern="1200" dirty="0" smtClean="0">
                          <a:effectLst/>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4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3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2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1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del Ejercicio Vigente </a:t>
                      </a:r>
                      <a:r>
                        <a:rPr lang="es-MX" sz="1800" kern="1200" baseline="30000" dirty="0" smtClean="0">
                          <a:effectLst/>
                        </a:rPr>
                        <a:t>2 </a:t>
                      </a:r>
                      <a:r>
                        <a:rPr lang="es-MX" sz="1800" kern="1200" dirty="0" smtClean="0">
                          <a:effectLst/>
                        </a:rPr>
                        <a:t>(d)</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245757">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r>
              <a:tr h="122878">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44563">
                <a:tc>
                  <a:txBody>
                    <a:bodyPr/>
                    <a:lstStyle/>
                    <a:p>
                      <a:pPr algn="l" fontAlgn="ctr"/>
                      <a:r>
                        <a:rPr lang="es-MX" sz="1400" u="none" strike="noStrike" dirty="0">
                          <a:effectLst/>
                        </a:rPr>
                        <a:t>I. Gasto No Etiquetado </a:t>
                      </a:r>
                      <a:r>
                        <a:rPr lang="es-MX" sz="1400" u="none" strike="noStrike" baseline="30000" dirty="0">
                          <a:effectLst/>
                        </a:rPr>
                        <a:t>2 </a:t>
                      </a:r>
                      <a:r>
                        <a:rPr lang="es-MX" sz="1400" u="none" strike="noStrike" dirty="0">
                          <a:effectLst/>
                        </a:rPr>
                        <a:t>(I = I.A + I.B + I.C + I.D + I.E + I.F + I.G + I.H + I.I)</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I.A Servicios Personales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I.B Materiales y Suministros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I.C Servicios Generales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I.D Transferencias, Asignaciones, Subsidios y Otras Ayudas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I.E Bienes Muebles, Inmuebles e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I.F Inversión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I.G Inversiones Financieras y Otras Provisiones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I.H Participaciones y Aportaciones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44563">
                <a:tc>
                  <a:txBody>
                    <a:bodyPr/>
                    <a:lstStyle/>
                    <a:p>
                      <a:pPr algn="l" fontAlgn="ctr"/>
                      <a:r>
                        <a:rPr lang="es-MX" sz="1400" u="none" strike="noStrike">
                          <a:effectLst/>
                        </a:rPr>
                        <a:t>II. Gasto Etiquetado </a:t>
                      </a:r>
                      <a:r>
                        <a:rPr lang="es-MX" sz="1400" u="none" strike="noStrike" baseline="30000">
                          <a:effectLst/>
                        </a:rPr>
                        <a:t>3</a:t>
                      </a:r>
                      <a:r>
                        <a:rPr lang="es-MX" sz="1400" u="none" strike="noStrike">
                          <a:effectLst/>
                        </a:rPr>
                        <a:t> (II = II.A + II.B + II.C + II.D + II.E + II.F + II.G + II.H + II.I)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dirty="0">
                          <a:effectLst/>
                        </a:rPr>
                        <a:t>0</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II.A Servicios Personales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II.B Materiales y Suministros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bl>
          </a:graphicData>
        </a:graphic>
      </p:graphicFrame>
      <p:sp>
        <p:nvSpPr>
          <p:cNvPr id="7" name="CuadroTexto 6"/>
          <p:cNvSpPr txBox="1"/>
          <p:nvPr/>
        </p:nvSpPr>
        <p:spPr>
          <a:xfrm>
            <a:off x="4693166" y="2273406"/>
            <a:ext cx="7284279" cy="4166789"/>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s-MX" sz="3400" dirty="0">
              <a:solidFill>
                <a:srgbClr val="FF0000"/>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3652263407"/>
              </p:ext>
            </p:extLst>
          </p:nvPr>
        </p:nvGraphicFramePr>
        <p:xfrm>
          <a:off x="4769366" y="2667074"/>
          <a:ext cx="7202891" cy="3518652"/>
        </p:xfrm>
        <a:graphic>
          <a:graphicData uri="http://schemas.openxmlformats.org/drawingml/2006/table">
            <a:tbl>
              <a:tblPr/>
              <a:tblGrid>
                <a:gridCol w="1197409"/>
                <a:gridCol w="1215151"/>
                <a:gridCol w="1022089"/>
                <a:gridCol w="1022090"/>
                <a:gridCol w="988019"/>
                <a:gridCol w="1758133"/>
              </a:tblGrid>
              <a:tr h="1210750">
                <a:tc gridSpan="6">
                  <a:txBody>
                    <a:bodyPr/>
                    <a:lstStyle/>
                    <a:p>
                      <a:pPr indent="182880" algn="ctr">
                        <a:lnSpc>
                          <a:spcPct val="100000"/>
                        </a:lnSpc>
                        <a:spcAft>
                          <a:spcPts val="505"/>
                        </a:spcAft>
                      </a:pPr>
                      <a:r>
                        <a:rPr lang="es-MX" sz="22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EJEMPLO</a:t>
                      </a:r>
                      <a:r>
                        <a:rPr lang="es-MX" sz="22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 LLENADO</a:t>
                      </a:r>
                    </a:p>
                    <a:p>
                      <a:pPr indent="182880" algn="ctr">
                        <a:lnSpc>
                          <a:spcPct val="100000"/>
                        </a:lnSpc>
                        <a:spcAft>
                          <a:spcPts val="505"/>
                        </a:spcAft>
                      </a:pPr>
                      <a:r>
                        <a:rPr lang="es-MX" sz="2200" b="1" baseline="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CON LA INFORMACIÓN CONTENIDA EN LA CUENTA PÚBLICA DE CADA AÑO</a:t>
                      </a:r>
                      <a:endParaRPr lang="es-MX" sz="22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indent="182880" algn="ctr">
                        <a:lnSpc>
                          <a:spcPts val="1185"/>
                        </a:lnSpc>
                        <a:spcAft>
                          <a:spcPts val="505"/>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51509">
                <a:tc>
                  <a:txBody>
                    <a:bodyPr/>
                    <a:lstStyle/>
                    <a:p>
                      <a:pPr indent="18288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a:t>
                      </a: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4</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3</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a:t>
                      </a: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indent="182880" algn="ctr">
                        <a:lnSpc>
                          <a:spcPts val="1080"/>
                        </a:lnSpc>
                        <a:spcAft>
                          <a:spcPts val="240"/>
                        </a:spcAft>
                      </a:pPr>
                      <a:endPar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ctr">
                        <a:lnSpc>
                          <a:spcPts val="1080"/>
                        </a:lnSpc>
                        <a:spcAft>
                          <a:spcPts val="240"/>
                        </a:spcAft>
                      </a:pPr>
                      <a:r>
                        <a:rPr lang="es-ES" sz="2000" b="1"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Año del Ejercicio Vigente</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6393">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2011</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2012</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2013</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2014</a:t>
                      </a:r>
                      <a:endParaRPr lang="es-MX" sz="200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2015</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2880" algn="ctr">
                        <a:lnSpc>
                          <a:spcPts val="1080"/>
                        </a:lnSpc>
                        <a:spcAft>
                          <a:spcPts val="240"/>
                        </a:spcAft>
                      </a:pPr>
                      <a:r>
                        <a:rPr lang="es-ES" sz="20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2016</a:t>
                      </a:r>
                      <a:endParaRPr lang="es-MX" sz="2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8543576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832250413"/>
              </p:ext>
            </p:extLst>
          </p:nvPr>
        </p:nvGraphicFramePr>
        <p:xfrm>
          <a:off x="255182" y="902630"/>
          <a:ext cx="11717076" cy="4913731"/>
        </p:xfrm>
        <a:graphic>
          <a:graphicData uri="http://schemas.openxmlformats.org/drawingml/2006/table">
            <a:tbl>
              <a:tblPr>
                <a:tableStyleId>{5C22544A-7EE6-4342-B048-85BDC9FD1C3A}</a:tableStyleId>
              </a:tblPr>
              <a:tblGrid>
                <a:gridCol w="4425474"/>
                <a:gridCol w="1215267"/>
                <a:gridCol w="1215267"/>
                <a:gridCol w="1215267"/>
                <a:gridCol w="1215267"/>
                <a:gridCol w="1215267"/>
                <a:gridCol w="1215267"/>
              </a:tblGrid>
              <a:tr h="437072">
                <a:tc gridSpan="7">
                  <a:txBody>
                    <a:bodyPr/>
                    <a:lstStyle/>
                    <a:p>
                      <a:pPr algn="ctr" fontAlgn="ctr"/>
                      <a:r>
                        <a:rPr lang="es-MX" sz="1400" u="none" strike="noStrike" dirty="0">
                          <a:effectLst/>
                        </a:rPr>
                        <a:t> </a:t>
                      </a:r>
                      <a:r>
                        <a:rPr lang="es-MX" sz="1400" u="none" strike="noStrike" dirty="0" smtClean="0">
                          <a:effectLst/>
                        </a:rPr>
                        <a:t>Nombre </a:t>
                      </a:r>
                      <a:r>
                        <a:rPr lang="es-MX" sz="1400" u="none" strike="noStrike" dirty="0">
                          <a:effectLst/>
                        </a:rPr>
                        <a:t>de la Entidad Federativa / Municipio (a</a:t>
                      </a:r>
                      <a:r>
                        <a:rPr lang="es-MX" sz="1400" u="none" strike="noStrike" dirty="0" smtClean="0">
                          <a:effectLst/>
                        </a:rPr>
                        <a:t>)</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w="12700" cap="flat" cmpd="sng" algn="ctr">
                      <a:solidFill>
                        <a:srgbClr val="000000"/>
                      </a:solidFill>
                      <a:prstDash val="solid"/>
                      <a:round/>
                      <a:headEnd type="none" w="med" len="med"/>
                      <a:tailEnd type="none" w="med" len="med"/>
                    </a:lnT>
                    <a:lnB>
                      <a:noFill/>
                    </a:lnB>
                    <a:solidFill>
                      <a:schemeClr val="bg1">
                        <a:lumMod val="85000"/>
                      </a:schemeClr>
                    </a:solidFill>
                  </a:tcPr>
                </a:tc>
              </a:tr>
              <a:tr h="361507">
                <a:tc gridSpan="7">
                  <a:txBody>
                    <a:bodyPr/>
                    <a:lstStyle/>
                    <a:p>
                      <a:pPr algn="ctr" fontAlgn="ctr"/>
                      <a:r>
                        <a:rPr lang="es-MX" sz="1400" u="none" strike="noStrike" dirty="0" smtClean="0">
                          <a:effectLst/>
                        </a:rPr>
                        <a:t> Resultados de los Egresos-LDF</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372140">
                <a:tc gridSpan="7">
                  <a:txBody>
                    <a:bodyPr/>
                    <a:lstStyle/>
                    <a:p>
                      <a:pPr algn="ctr" fontAlgn="ctr"/>
                      <a:r>
                        <a:rPr lang="es-MX" sz="1400" u="none" strike="noStrike" dirty="0" smtClean="0">
                          <a:effectLst/>
                        </a:rPr>
                        <a:t> (Pesos)</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h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c hMerge="1">
                  <a:txBody>
                    <a:bodyPr/>
                    <a:lstStyle/>
                    <a:p>
                      <a:pPr algn="l"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lnL>
                      <a:noFill/>
                    </a:lnL>
                    <a:lnR>
                      <a:noFill/>
                    </a:lnR>
                    <a:lnT>
                      <a:noFill/>
                    </a:lnT>
                    <a:lnB>
                      <a:noFill/>
                    </a:lnB>
                    <a:solidFill>
                      <a:schemeClr val="bg1">
                        <a:lumMod val="85000"/>
                      </a:schemeClr>
                    </a:solidFill>
                  </a:tcPr>
                </a:tc>
              </a:tr>
              <a:tr h="144563">
                <a:tc>
                  <a:txBody>
                    <a:bodyPr/>
                    <a:lstStyle/>
                    <a:p>
                      <a:pPr algn="l" fontAlgn="ctr"/>
                      <a:r>
                        <a:rPr lang="es-MX" sz="1400" u="none" strike="noStrike">
                          <a:effectLst/>
                        </a:rPr>
                        <a:t>Concepto (b)</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rowSpan="2">
                  <a:txBody>
                    <a:bodyPr/>
                    <a:lstStyle/>
                    <a:p>
                      <a:pPr algn="ctr" fontAlgn="ctr"/>
                      <a:r>
                        <a:rPr lang="es-MX" sz="1800" kern="1200" dirty="0" smtClean="0">
                          <a:effectLst/>
                        </a:rPr>
                        <a:t>Año 5 </a:t>
                      </a:r>
                      <a:r>
                        <a:rPr lang="es-MX" sz="1800" kern="1200" baseline="30000" dirty="0" smtClean="0">
                          <a:effectLst/>
                        </a:rPr>
                        <a:t>1 </a:t>
                      </a:r>
                      <a:r>
                        <a:rPr lang="es-MX" sz="1800" kern="1200" dirty="0" smtClean="0">
                          <a:effectLst/>
                        </a:rPr>
                        <a:t>(c)</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4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3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2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1 </a:t>
                      </a:r>
                      <a:r>
                        <a:rPr lang="es-MX" sz="1800" kern="1200" baseline="30000" dirty="0" smtClean="0">
                          <a:effectLst/>
                        </a:rPr>
                        <a:t>1 </a:t>
                      </a:r>
                      <a:r>
                        <a:rPr lang="es-MX" sz="1800" kern="1200" dirty="0" smtClean="0">
                          <a:effectLst/>
                        </a:rPr>
                        <a:t>(c)</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c rowSpan="2">
                  <a:txBody>
                    <a:bodyPr/>
                    <a:lstStyle/>
                    <a:p>
                      <a:pPr algn="ctr" fontAlgn="ctr"/>
                      <a:r>
                        <a:rPr lang="es-MX" sz="1800" kern="1200" dirty="0" smtClean="0">
                          <a:effectLst/>
                        </a:rPr>
                        <a:t>Año del Ejercicio Vigente </a:t>
                      </a:r>
                      <a:r>
                        <a:rPr lang="es-MX" sz="1800" kern="1200" baseline="30000" dirty="0" smtClean="0">
                          <a:effectLst/>
                        </a:rPr>
                        <a:t>2 </a:t>
                      </a:r>
                      <a:r>
                        <a:rPr lang="es-MX" sz="1800" kern="1200" dirty="0" smtClean="0">
                          <a:effectLst/>
                        </a:rPr>
                        <a:t>(d)</a:t>
                      </a: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solidFill>
                      <a:schemeClr val="bg2">
                        <a:lumMod val="90000"/>
                      </a:schemeClr>
                    </a:solidFill>
                  </a:tcPr>
                </a:tc>
              </a:tr>
              <a:tr h="640649">
                <a:tc>
                  <a:txBody>
                    <a:bodyPr/>
                    <a:lstStyle/>
                    <a:p>
                      <a:pPr algn="l" fontAlgn="ctr"/>
                      <a:r>
                        <a:rPr lang="es-MX" sz="1400" u="none" strike="noStrike" dirty="0">
                          <a:effectLst/>
                        </a:rPr>
                        <a:t> </a:t>
                      </a: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solidFill>
                      <a:schemeClr val="bg2">
                        <a:lumMod val="90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algn="ctr" fontAlgn="ctr"/>
                      <a:endParaRPr lang="es-MX" sz="1400" b="1" i="0" u="none" strike="noStrike" dirty="0">
                        <a:solidFill>
                          <a:srgbClr val="000000"/>
                        </a:solidFill>
                        <a:effectLst/>
                        <a:latin typeface="Arial" panose="020B0604020202020204" pitchFamily="34" charset="0"/>
                        <a:cs typeface="Arial" panose="020B0604020202020204" pitchFamily="34" charset="0"/>
                      </a:endParaRPr>
                    </a:p>
                  </a:txBody>
                  <a:tcPr marL="5904" marR="5904" marT="590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lumMod val="85000"/>
                      </a:schemeClr>
                    </a:solidFill>
                  </a:tcPr>
                </a:tc>
              </a:tr>
              <a:tr h="122878">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II.C Servicios Generales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II.D Transferencias, Asignaciones, Subsidios y Otras Ayudas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II.E Bienes Muebles, Inmuebles e Intangibles</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II.F Inversión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II.G Inversiones Financieras y Otras Provisiones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II.H Participaciones y Aportaciones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II.I Deuda Pública</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65053"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a:effectLst/>
                        </a:rPr>
                        <a:t>III. Total de Egresos Proyectados (III = I + II)</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r" fontAlgn="ctr"/>
                      <a:r>
                        <a:rPr lang="es-MX" sz="1400" u="none" strike="noStrike">
                          <a:effectLst/>
                        </a:rPr>
                        <a:t>0</a:t>
                      </a:r>
                      <a:endParaRPr lang="es-MX" sz="1400" b="1"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r>
              <a:tr h="122878">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a:effectLst/>
                        </a:rPr>
                        <a:t> </a:t>
                      </a:r>
                      <a:endParaRPr lang="es-MX" sz="1400" b="0" i="0" u="none" strike="noStrike">
                        <a:solidFill>
                          <a:srgbClr val="000000"/>
                        </a:solidFill>
                        <a:effectLst/>
                        <a:latin typeface="Arial" panose="020B0604020202020204" pitchFamily="34" charset="0"/>
                        <a:cs typeface="Arial" panose="020B0604020202020204" pitchFamily="34" charset="0"/>
                      </a:endParaRPr>
                    </a:p>
                  </a:txBody>
                  <a:tcPr marL="7228" marR="7228" marT="7228" marB="0" anchor="ctr"/>
                </a:tc>
                <a:tc>
                  <a:txBody>
                    <a:bodyPr/>
                    <a:lstStyle/>
                    <a:p>
                      <a:pPr algn="l" fontAlgn="ctr"/>
                      <a:r>
                        <a:rPr lang="es-MX" sz="1400" u="none" strike="noStrike" dirty="0">
                          <a:effectLst/>
                        </a:rPr>
                        <a:t> </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7228" marR="7228" marT="7228" marB="0" anchor="ctr"/>
                </a:tc>
              </a:tr>
            </a:tbl>
          </a:graphicData>
        </a:graphic>
      </p:graphicFrame>
      <p:sp>
        <p:nvSpPr>
          <p:cNvPr id="3" name="CuadroTexto 2"/>
          <p:cNvSpPr txBox="1"/>
          <p:nvPr/>
        </p:nvSpPr>
        <p:spPr>
          <a:xfrm>
            <a:off x="4711109" y="3166351"/>
            <a:ext cx="7261149" cy="2650010"/>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514350" indent="-514350" algn="just">
              <a:buAutoNum type="arabicPeriod"/>
            </a:pPr>
            <a:r>
              <a:rPr lang="es-MX" sz="2500" dirty="0" smtClean="0">
                <a:solidFill>
                  <a:srgbClr val="FF0000"/>
                </a:solidFill>
                <a:latin typeface="Arial" panose="020B0604020202020204" pitchFamily="34" charset="0"/>
                <a:cs typeface="Arial" panose="020B0604020202020204" pitchFamily="34" charset="0"/>
              </a:rPr>
              <a:t>Los </a:t>
            </a:r>
            <a:r>
              <a:rPr lang="es-MX" sz="2500" dirty="0">
                <a:solidFill>
                  <a:srgbClr val="FF0000"/>
                </a:solidFill>
                <a:latin typeface="Arial" panose="020B0604020202020204" pitchFamily="34" charset="0"/>
                <a:cs typeface="Arial" panose="020B0604020202020204" pitchFamily="34" charset="0"/>
              </a:rPr>
              <a:t>importes corresponden al momento contable de los </a:t>
            </a:r>
            <a:r>
              <a:rPr lang="es-MX" sz="2500" dirty="0" smtClean="0">
                <a:solidFill>
                  <a:srgbClr val="FF0000"/>
                </a:solidFill>
                <a:latin typeface="Arial" panose="020B0604020202020204" pitchFamily="34" charset="0"/>
                <a:cs typeface="Arial" panose="020B0604020202020204" pitchFamily="34" charset="0"/>
              </a:rPr>
              <a:t>egresos </a:t>
            </a:r>
            <a:r>
              <a:rPr lang="es-MX" sz="2500" dirty="0">
                <a:solidFill>
                  <a:srgbClr val="FF0000"/>
                </a:solidFill>
                <a:latin typeface="Arial" panose="020B0604020202020204" pitchFamily="34" charset="0"/>
                <a:cs typeface="Arial" panose="020B0604020202020204" pitchFamily="34" charset="0"/>
              </a:rPr>
              <a:t>devengados</a:t>
            </a:r>
            <a:r>
              <a:rPr lang="es-MX" sz="2500" dirty="0" smtClean="0">
                <a:solidFill>
                  <a:srgbClr val="FF0000"/>
                </a:solidFill>
                <a:latin typeface="Arial" panose="020B0604020202020204" pitchFamily="34" charset="0"/>
                <a:cs typeface="Arial" panose="020B0604020202020204" pitchFamily="34" charset="0"/>
              </a:rPr>
              <a:t>.</a:t>
            </a:r>
          </a:p>
          <a:p>
            <a:pPr marL="514350" indent="-514350" algn="just">
              <a:buAutoNum type="arabicPeriod"/>
            </a:pPr>
            <a:endParaRPr lang="es-MX" sz="2500" dirty="0">
              <a:solidFill>
                <a:srgbClr val="FF0000"/>
              </a:solidFill>
              <a:latin typeface="Arial" panose="020B0604020202020204" pitchFamily="34" charset="0"/>
              <a:cs typeface="Arial" panose="020B0604020202020204" pitchFamily="34" charset="0"/>
            </a:endParaRPr>
          </a:p>
          <a:p>
            <a:pPr algn="just"/>
            <a:r>
              <a:rPr lang="es-MX" sz="2500" dirty="0">
                <a:solidFill>
                  <a:srgbClr val="FF0000"/>
                </a:solidFill>
                <a:latin typeface="Arial" panose="020B0604020202020204" pitchFamily="34" charset="0"/>
                <a:cs typeface="Arial" panose="020B0604020202020204" pitchFamily="34" charset="0"/>
              </a:rPr>
              <a:t>2. Los importes corresponden a los </a:t>
            </a:r>
            <a:r>
              <a:rPr lang="es-MX" sz="2500" dirty="0" smtClean="0">
                <a:solidFill>
                  <a:srgbClr val="FF0000"/>
                </a:solidFill>
                <a:latin typeface="Arial" panose="020B0604020202020204" pitchFamily="34" charset="0"/>
                <a:cs typeface="Arial" panose="020B0604020202020204" pitchFamily="34" charset="0"/>
              </a:rPr>
              <a:t>egresos </a:t>
            </a:r>
            <a:r>
              <a:rPr lang="es-MX" sz="2500" dirty="0">
                <a:solidFill>
                  <a:srgbClr val="FF0000"/>
                </a:solidFill>
                <a:latin typeface="Arial" panose="020B0604020202020204" pitchFamily="34" charset="0"/>
                <a:cs typeface="Arial" panose="020B0604020202020204" pitchFamily="34" charset="0"/>
              </a:rPr>
              <a:t>devengados al cierre trimestral más reciente disponible y estimados para el resto del ejercicio. </a:t>
            </a:r>
          </a:p>
          <a:p>
            <a:pPr algn="ctr"/>
            <a:endParaRPr lang="es-MX" sz="2500" dirty="0">
              <a:solidFill>
                <a:srgbClr val="FF0000"/>
              </a:solidFill>
            </a:endParaRPr>
          </a:p>
        </p:txBody>
      </p:sp>
    </p:spTree>
    <p:extLst>
      <p:ext uri="{BB962C8B-B14F-4D97-AF65-F5344CB8AC3E}">
        <p14:creationId xmlns:p14="http://schemas.microsoft.com/office/powerpoint/2010/main" val="12141784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2057" y="1888458"/>
            <a:ext cx="10828865" cy="3231654"/>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Formato 4</a:t>
            </a:r>
          </a:p>
          <a:p>
            <a:pPr algn="ctr" fontAlgn="ctr"/>
            <a:r>
              <a:rPr lang="es-MX" sz="7000" u="none" strike="noStrike" dirty="0" smtClean="0">
                <a:effectLst/>
                <a:latin typeface="Cambria" panose="02040503050406030204" pitchFamily="18" charset="0"/>
                <a:cs typeface="Arial" panose="020B0604020202020204" pitchFamily="34" charset="0"/>
              </a:rPr>
              <a:t>Balance Presupuestario</a:t>
            </a:r>
            <a:endParaRPr lang="es-MX" sz="7000" dirty="0">
              <a:latin typeface="Cambria" panose="02040503050406030204" pitchFamily="18" charset="0"/>
              <a:cs typeface="Arial" panose="020B0604020202020204" pitchFamily="34" charset="0"/>
            </a:endParaRPr>
          </a:p>
          <a:p>
            <a:pPr algn="ctr" fontAlgn="ctr"/>
            <a:r>
              <a:rPr lang="es-MX" sz="5400" dirty="0" smtClean="0">
                <a:latin typeface="Cambria" panose="02040503050406030204" pitchFamily="18" charset="0"/>
                <a:cs typeface="Arial" panose="020B0604020202020204" pitchFamily="34" charset="0"/>
              </a:rPr>
              <a:t>-LDF</a:t>
            </a:r>
            <a:r>
              <a:rPr lang="es-MX" sz="5400" u="none" strike="noStrike" dirty="0" smtClean="0">
                <a:effectLst/>
                <a:latin typeface="Cambria" panose="02040503050406030204" pitchFamily="18" charset="0"/>
                <a:cs typeface="Arial" panose="020B0604020202020204" pitchFamily="34" charset="0"/>
              </a:rPr>
              <a:t>  </a:t>
            </a:r>
            <a:endParaRPr lang="es-MX" sz="5400" b="1" i="0" u="none" strike="noStrike" dirty="0">
              <a:solidFill>
                <a:srgbClr val="000000"/>
              </a:solidFill>
              <a:effectLst/>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30329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521229321"/>
              </p:ext>
            </p:extLst>
          </p:nvPr>
        </p:nvGraphicFramePr>
        <p:xfrm>
          <a:off x="387048" y="408495"/>
          <a:ext cx="10977638" cy="6469380"/>
        </p:xfrm>
        <a:graphic>
          <a:graphicData uri="http://schemas.openxmlformats.org/drawingml/2006/table">
            <a:tbl>
              <a:tblPr>
                <a:tableStyleId>{5C22544A-7EE6-4342-B048-85BDC9FD1C3A}</a:tableStyleId>
              </a:tblPr>
              <a:tblGrid>
                <a:gridCol w="8251201"/>
                <a:gridCol w="1052944"/>
                <a:gridCol w="1673493"/>
              </a:tblGrid>
              <a:tr h="0">
                <a:tc>
                  <a:txBody>
                    <a:bodyPr/>
                    <a:lstStyle/>
                    <a:p>
                      <a:pPr marR="90170" indent="182880" algn="l">
                        <a:lnSpc>
                          <a:spcPts val="1080"/>
                        </a:lnSpc>
                        <a:spcBef>
                          <a:spcPts val="100"/>
                        </a:spcBef>
                        <a:spcAft>
                          <a:spcPts val="100"/>
                        </a:spcAft>
                      </a:pPr>
                      <a:r>
                        <a:rPr lang="es-MX" sz="1600" b="1" dirty="0">
                          <a:effectLst/>
                          <a:latin typeface="Arial" panose="020B0604020202020204" pitchFamily="34" charset="0"/>
                          <a:cs typeface="Arial" panose="020B0604020202020204" pitchFamily="34" charset="0"/>
                        </a:rPr>
                        <a:t>Concepto (c)</a:t>
                      </a:r>
                      <a:endParaRPr lang="es-MX" sz="1600" b="1"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ctr"/>
                </a:tc>
                <a:tc>
                  <a:txBody>
                    <a:bodyPr/>
                    <a:lstStyle/>
                    <a:p>
                      <a:pPr indent="182880" algn="ctr">
                        <a:lnSpc>
                          <a:spcPts val="1080"/>
                        </a:lnSpc>
                        <a:spcBef>
                          <a:spcPts val="100"/>
                        </a:spcBef>
                        <a:spcAft>
                          <a:spcPts val="100"/>
                        </a:spcAft>
                      </a:pPr>
                      <a:r>
                        <a:rPr lang="es-MX" sz="1400" b="1" dirty="0">
                          <a:effectLst/>
                          <a:latin typeface="Arial" panose="020B0604020202020204" pitchFamily="34" charset="0"/>
                          <a:cs typeface="Arial" panose="020B0604020202020204" pitchFamily="34" charset="0"/>
                        </a:rPr>
                        <a:t>20XN (d)</a:t>
                      </a:r>
                      <a:endParaRPr lang="es-MX" sz="1400" b="1"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ctr"/>
                </a:tc>
                <a:tc>
                  <a:txBody>
                    <a:bodyPr/>
                    <a:lstStyle/>
                    <a:p>
                      <a:pPr indent="182880" algn="ctr">
                        <a:lnSpc>
                          <a:spcPts val="1080"/>
                        </a:lnSpc>
                        <a:spcBef>
                          <a:spcPts val="100"/>
                        </a:spcBef>
                        <a:spcAft>
                          <a:spcPts val="100"/>
                        </a:spcAft>
                      </a:pPr>
                      <a:endParaRPr lang="es-MX" sz="1400" b="1" dirty="0" smtClean="0">
                        <a:effectLst/>
                        <a:latin typeface="Arial" panose="020B0604020202020204" pitchFamily="34" charset="0"/>
                        <a:cs typeface="Arial" panose="020B0604020202020204" pitchFamily="34" charset="0"/>
                      </a:endParaRPr>
                    </a:p>
                    <a:p>
                      <a:pPr indent="182880" algn="ctr">
                        <a:lnSpc>
                          <a:spcPts val="1080"/>
                        </a:lnSpc>
                        <a:spcBef>
                          <a:spcPts val="100"/>
                        </a:spcBef>
                        <a:spcAft>
                          <a:spcPts val="100"/>
                        </a:spcAft>
                      </a:pPr>
                      <a:r>
                        <a:rPr lang="es-MX" sz="1400" b="1" dirty="0" smtClean="0">
                          <a:effectLst/>
                          <a:latin typeface="Arial" panose="020B0604020202020204" pitchFamily="34" charset="0"/>
                          <a:cs typeface="Arial" panose="020B0604020202020204" pitchFamily="34" charset="0"/>
                        </a:rPr>
                        <a:t>31 </a:t>
                      </a:r>
                      <a:r>
                        <a:rPr lang="es-MX" sz="1400" b="1" dirty="0">
                          <a:effectLst/>
                          <a:latin typeface="Arial" panose="020B0604020202020204" pitchFamily="34" charset="0"/>
                          <a:cs typeface="Arial" panose="020B0604020202020204" pitchFamily="34" charset="0"/>
                        </a:rPr>
                        <a:t>de diciembre de 20XN-1 (e</a:t>
                      </a:r>
                      <a:r>
                        <a:rPr lang="es-MX" sz="1400" b="1" dirty="0" smtClean="0">
                          <a:effectLst/>
                          <a:latin typeface="Arial" panose="020B0604020202020204" pitchFamily="34" charset="0"/>
                          <a:cs typeface="Arial" panose="020B0604020202020204" pitchFamily="34" charset="0"/>
                        </a:rPr>
                        <a:t>)</a:t>
                      </a:r>
                      <a:endParaRPr lang="es-MX" sz="1400" b="1"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nchor="b"/>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ACTIVO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Activo Circulante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a. Efectivo y Equivalentes (a=a1+a2+a3+a4+a5+a6+a7)</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a1) Efectivo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1111</a:t>
                      </a:r>
                      <a:r>
                        <a:rPr lang="es-MX" sz="1400" dirty="0">
                          <a:solidFill>
                            <a:srgbClr val="FF0000"/>
                          </a:solidFill>
                          <a:effectLst/>
                          <a:latin typeface="Arial" panose="020B0604020202020204" pitchFamily="34" charset="0"/>
                          <a:cs typeface="Arial" panose="020B0604020202020204" pitchFamily="34" charset="0"/>
                        </a:rPr>
                        <a:t> </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a2) Bancos/Tesorería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a3) Bancos/Dependencias y Otros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1113</a:t>
                      </a:r>
                      <a:r>
                        <a:rPr lang="es-MX" sz="1400" dirty="0">
                          <a:solidFill>
                            <a:srgbClr val="FF0000"/>
                          </a:solidFill>
                          <a:effectLst/>
                          <a:latin typeface="Arial" panose="020B0604020202020204" pitchFamily="34" charset="0"/>
                          <a:cs typeface="Arial" panose="020B0604020202020204" pitchFamily="34" charset="0"/>
                        </a:rPr>
                        <a:t> </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a4) Inversiones Temporales (Hasta 3 meses)</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a5) Fondos con Afectación Específica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1115</a:t>
                      </a:r>
                      <a:r>
                        <a:rPr lang="es-MX" sz="1400" dirty="0">
                          <a:solidFill>
                            <a:srgbClr val="FF0000"/>
                          </a:solidFill>
                          <a:effectLst/>
                          <a:latin typeface="Arial" panose="020B0604020202020204" pitchFamily="34" charset="0"/>
                          <a:cs typeface="Arial" panose="020B0604020202020204" pitchFamily="34" charset="0"/>
                        </a:rPr>
                        <a:t> </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a6) Depósitos de Fondos de Terceros en Garantía y/o Administración</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1116</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a7) Otros Efectivos y Equivalentes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1119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l">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b. Derechos a Recibir Efectivo o Equivalentes (b=b1+b2+b3+b4+b5+b6+b7)</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a:effectLst/>
                          <a:latin typeface="Arial" panose="020B0604020202020204" pitchFamily="34" charset="0"/>
                          <a:cs typeface="Arial" panose="020B0604020202020204" pitchFamily="34" charset="0"/>
                        </a:rPr>
                        <a:t>b1) Inversiones Financieras de Corto Plazo</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b2) Cuentas por Cobrar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b3) Deudores Diversos por Cobrar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b4) Ingresos por Recuperar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b5) Deudores por Anticipos de la Tesorería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b6) Préstamos Otorgados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1126</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b7) Otros Derechos a Recibir Efectivo o Equivalentes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1129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c. Derechos a Recibir Bienes o Servicios (c=c1+c2+c3+c4+c5)</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541338" marR="90170" indent="-327025"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c1) Anticipo a Proveedores por Adquisición de Bienes y Prestación de </a:t>
                      </a:r>
                      <a:r>
                        <a:rPr lang="es-MX" sz="1400" dirty="0" smtClean="0">
                          <a:effectLst/>
                          <a:latin typeface="Arial" panose="020B0604020202020204" pitchFamily="34" charset="0"/>
                          <a:cs typeface="Arial" panose="020B0604020202020204" pitchFamily="34" charset="0"/>
                        </a:rPr>
                        <a:t>     Servicios </a:t>
                      </a:r>
                      <a:r>
                        <a:rPr lang="es-MX" sz="1400" dirty="0">
                          <a:effectLst/>
                          <a:latin typeface="Arial" panose="020B0604020202020204" pitchFamily="34" charset="0"/>
                          <a:cs typeface="Arial" panose="020B0604020202020204" pitchFamily="34" charset="0"/>
                        </a:rPr>
                        <a:t>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endParaRPr lang="es-MX" sz="1400" dirty="0" smtClean="0">
                        <a:solidFill>
                          <a:srgbClr val="FF0000"/>
                        </a:solidFill>
                        <a:effectLst/>
                        <a:latin typeface="Arial" panose="020B0604020202020204" pitchFamily="34" charset="0"/>
                        <a:cs typeface="Arial" panose="020B0604020202020204" pitchFamily="34" charset="0"/>
                      </a:endParaRPr>
                    </a:p>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1131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541338" marR="90170" indent="-327025"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c2) Anticipo a Proveedores por Adquisición de Bienes Inmuebles y Muebles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endParaRPr lang="es-MX" sz="1400" dirty="0" smtClean="0">
                        <a:solidFill>
                          <a:srgbClr val="FF0000"/>
                        </a:solidFill>
                        <a:effectLst/>
                        <a:latin typeface="Arial" panose="020B0604020202020204" pitchFamily="34" charset="0"/>
                        <a:cs typeface="Arial" panose="020B0604020202020204" pitchFamily="34" charset="0"/>
                      </a:endParaRPr>
                    </a:p>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1132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177800" marR="90170" indent="36513"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c3) Anticipo a Proveedores por Adquisición de Bienes Intangibles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1133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59055">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c4) Anticipo a Contratistas por Obras Públicas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1134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584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c5) Otros Derechos a Recibir Bienes o Servicios a Corto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smtClean="0">
                          <a:solidFill>
                            <a:srgbClr val="FF0000"/>
                          </a:solidFill>
                          <a:effectLst/>
                          <a:latin typeface="Arial" panose="020B0604020202020204" pitchFamily="34" charset="0"/>
                          <a:cs typeface="Arial" panose="020B0604020202020204" pitchFamily="34" charset="0"/>
                        </a:rPr>
                        <a:t>1139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5" name="CuadroTexto 4"/>
          <p:cNvSpPr txBox="1"/>
          <p:nvPr/>
        </p:nvSpPr>
        <p:spPr>
          <a:xfrm>
            <a:off x="6116563" y="287859"/>
            <a:ext cx="2058610" cy="646331"/>
          </a:xfrm>
          <a:prstGeom prst="rect">
            <a:avLst/>
          </a:prstGeom>
          <a:solidFill>
            <a:schemeClr val="bg1"/>
          </a:solidFill>
        </p:spPr>
        <p:txBody>
          <a:bodyPr wrap="square" rtlCol="0">
            <a:spAutoFit/>
          </a:bodyPr>
          <a:lstStyle>
            <a:defPPr>
              <a:defRPr lang="es-MX"/>
            </a:defPPr>
          </a:lstStyle>
          <a:p>
            <a:r>
              <a:rPr lang="es-ES" dirty="0"/>
              <a:t>saldos a la fecha que se informa</a:t>
            </a:r>
            <a:endParaRPr lang="es-MX" dirty="0"/>
          </a:p>
        </p:txBody>
      </p:sp>
      <p:sp>
        <p:nvSpPr>
          <p:cNvPr id="6" name="CuadroTexto 5"/>
          <p:cNvSpPr txBox="1"/>
          <p:nvPr/>
        </p:nvSpPr>
        <p:spPr>
          <a:xfrm>
            <a:off x="10469034" y="1539724"/>
            <a:ext cx="1261533" cy="1754326"/>
          </a:xfrm>
          <a:prstGeom prst="rect">
            <a:avLst/>
          </a:prstGeom>
          <a:solidFill>
            <a:schemeClr val="bg1"/>
          </a:solidFill>
        </p:spPr>
        <p:txBody>
          <a:bodyPr wrap="square" rtlCol="0">
            <a:spAutoFit/>
          </a:bodyPr>
          <a:lstStyle/>
          <a:p>
            <a:r>
              <a:rPr lang="es-ES" dirty="0"/>
              <a:t>saldos al cierre del ejercicio anterior al que se informa</a:t>
            </a:r>
            <a:endParaRPr lang="es-MX" dirty="0"/>
          </a:p>
        </p:txBody>
      </p:sp>
      <p:sp>
        <p:nvSpPr>
          <p:cNvPr id="7" name="CuadroTexto 6"/>
          <p:cNvSpPr txBox="1"/>
          <p:nvPr/>
        </p:nvSpPr>
        <p:spPr>
          <a:xfrm>
            <a:off x="101601" y="103193"/>
            <a:ext cx="1694542" cy="369332"/>
          </a:xfrm>
          <a:prstGeom prst="rect">
            <a:avLst/>
          </a:prstGeom>
          <a:solidFill>
            <a:schemeClr val="bg1"/>
          </a:solidFill>
        </p:spPr>
        <p:txBody>
          <a:bodyPr wrap="square" rtlCol="0">
            <a:spAutoFit/>
          </a:bodyPr>
          <a:lstStyle/>
          <a:p>
            <a:r>
              <a:rPr lang="es-MX" b="1" dirty="0" smtClean="0"/>
              <a:t>FORMATO 1</a:t>
            </a:r>
            <a:endParaRPr lang="es-MX" b="1" dirty="0"/>
          </a:p>
        </p:txBody>
      </p:sp>
      <p:sp>
        <p:nvSpPr>
          <p:cNvPr id="3" name="Flecha doblada 2"/>
          <p:cNvSpPr/>
          <p:nvPr/>
        </p:nvSpPr>
        <p:spPr>
          <a:xfrm rot="5400000">
            <a:off x="10914137" y="915007"/>
            <a:ext cx="810381" cy="439057"/>
          </a:xfrm>
          <a:prstGeom prst="bentArrow">
            <a:avLst>
              <a:gd name="adj1" fmla="val 16393"/>
              <a:gd name="adj2" fmla="val 17623"/>
              <a:gd name="adj3" fmla="val 25000"/>
              <a:gd name="adj4" fmla="val 363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8" name="Flecha derecha 7"/>
          <p:cNvSpPr/>
          <p:nvPr/>
        </p:nvSpPr>
        <p:spPr>
          <a:xfrm rot="10800000">
            <a:off x="8175173" y="472525"/>
            <a:ext cx="500741" cy="2568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2450846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4" y="-82381"/>
            <a:ext cx="11532973" cy="369332"/>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Formato 4 Balance Presupuestario – LDF </a:t>
            </a:r>
            <a:endParaRPr lang="es-MX"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nvPr>
        </p:nvGraphicFramePr>
        <p:xfrm>
          <a:off x="1126067" y="285141"/>
          <a:ext cx="10981491" cy="1203437"/>
        </p:xfrm>
        <a:graphic>
          <a:graphicData uri="http://schemas.openxmlformats.org/drawingml/2006/table">
            <a:tbl>
              <a:tblPr>
                <a:tableStyleId>{616DA210-FB5B-4158-B5E0-FEB733F419BA}</a:tableStyleId>
              </a:tblPr>
              <a:tblGrid>
                <a:gridCol w="2527248"/>
                <a:gridCol w="1060541"/>
                <a:gridCol w="1143278"/>
                <a:gridCol w="1180887"/>
                <a:gridCol w="1399012"/>
                <a:gridCol w="1083105"/>
                <a:gridCol w="1090628"/>
                <a:gridCol w="1496792"/>
              </a:tblGrid>
              <a:tr h="30047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NOMBRE</a:t>
                      </a:r>
                      <a:r>
                        <a:rPr lang="es-MX" sz="1400" baseline="0" dirty="0" smtClean="0">
                          <a:latin typeface="Arial" panose="020B0604020202020204" pitchFamily="34" charset="0"/>
                          <a:cs typeface="Arial" panose="020B0604020202020204" pitchFamily="34" charset="0"/>
                        </a:rPr>
                        <a:t> DEL ENTE PÚBLICO (a)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9">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aseline="0" dirty="0" smtClean="0">
                          <a:latin typeface="Arial" panose="020B0604020202020204" pitchFamily="34" charset="0"/>
                          <a:cs typeface="Arial" panose="020B0604020202020204" pitchFamily="34" charset="0"/>
                        </a:rPr>
                        <a:t>Balance Presupuestario – LDF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8">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Del 1 de enero</a:t>
                      </a:r>
                      <a:r>
                        <a:rPr lang="es-MX" sz="1400" baseline="0" dirty="0" smtClean="0">
                          <a:latin typeface="Arial" panose="020B0604020202020204" pitchFamily="34" charset="0"/>
                          <a:cs typeface="Arial" panose="020B0604020202020204" pitchFamily="34" charset="0"/>
                        </a:rPr>
                        <a:t> al XX de XXXX de 20XN (b)</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7320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indent="0" algn="ctr">
                        <a:lnSpc>
                          <a:spcPct val="100000"/>
                        </a:lnSpc>
                        <a:spcBef>
                          <a:spcPts val="100"/>
                        </a:spcBef>
                        <a:spcAft>
                          <a:spcPts val="100"/>
                        </a:spcAft>
                      </a:pPr>
                      <a:r>
                        <a:rPr lang="es-MX" sz="1400" dirty="0" smtClean="0">
                          <a:latin typeface="Arial" panose="020B0604020202020204" pitchFamily="34" charset="0"/>
                          <a:cs typeface="Arial" panose="020B0604020202020204" pitchFamily="34" charset="0"/>
                        </a:rPr>
                        <a:t>(PESOS)</a:t>
                      </a:r>
                      <a:endParaRPr lang="es-MX" sz="1400" b="0" dirty="0">
                        <a:solidFill>
                          <a:schemeClr val="tx1"/>
                        </a:solidFill>
                        <a:latin typeface="Arial" panose="020B0604020202020204" pitchFamily="34" charset="0"/>
                        <a:ea typeface="Calibri"/>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graphicFrame>
        <p:nvGraphicFramePr>
          <p:cNvPr id="6" name="Tabla 5"/>
          <p:cNvGraphicFramePr>
            <a:graphicFrameLocks noGrp="1"/>
          </p:cNvGraphicFramePr>
          <p:nvPr>
            <p:extLst/>
          </p:nvPr>
        </p:nvGraphicFramePr>
        <p:xfrm>
          <a:off x="1126067" y="1421265"/>
          <a:ext cx="10981491" cy="5425436"/>
        </p:xfrm>
        <a:graphic>
          <a:graphicData uri="http://schemas.openxmlformats.org/drawingml/2006/table">
            <a:tbl>
              <a:tblPr>
                <a:tableStyleId>{616DA210-FB5B-4158-B5E0-FEB733F419BA}</a:tableStyleId>
              </a:tblPr>
              <a:tblGrid>
                <a:gridCol w="6775894"/>
                <a:gridCol w="1924895"/>
                <a:gridCol w="1198227"/>
                <a:gridCol w="1082475"/>
              </a:tblGrid>
              <a:tr h="46862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Concepto (c)</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Estimado/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Aprobado</a:t>
                      </a:r>
                      <a:r>
                        <a:rPr lang="es-MX" sz="1400" b="0" baseline="0" dirty="0" smtClean="0">
                          <a:solidFill>
                            <a:schemeClr val="tx1"/>
                          </a:solidFill>
                          <a:latin typeface="Arial" panose="020B0604020202020204" pitchFamily="34" charset="0"/>
                          <a:cs typeface="Arial" panose="020B0604020202020204" pitchFamily="34" charset="0"/>
                        </a:rPr>
                        <a:t> (d)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Devengado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Recaudado/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Pagado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r>
              <a:tr h="115334">
                <a:tc>
                  <a:txBody>
                    <a:bodyPr/>
                    <a:lstStyle/>
                    <a:p>
                      <a:pPr indent="182880" algn="l">
                        <a:lnSpc>
                          <a:spcPts val="1050"/>
                        </a:lnSpc>
                        <a:spcBef>
                          <a:spcPts val="100"/>
                        </a:spcBef>
                        <a:spcAft>
                          <a:spcPts val="100"/>
                        </a:spcAft>
                      </a:pP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r>
              <a:tr h="263615">
                <a:tc>
                  <a:txBody>
                    <a:bodyPr/>
                    <a:lstStyle/>
                    <a:p>
                      <a:pPr indent="182880" algn="l">
                        <a:lnSpc>
                          <a:spcPts val="1050"/>
                        </a:lnSpc>
                        <a:spcBef>
                          <a:spcPts val="100"/>
                        </a:spcBef>
                        <a:spcAft>
                          <a:spcPts val="100"/>
                        </a:spcAft>
                      </a:pPr>
                      <a:r>
                        <a:rPr lang="es-MX" sz="1400" b="1" baseline="0" dirty="0" smtClean="0">
                          <a:solidFill>
                            <a:schemeClr val="tx1"/>
                          </a:solidFill>
                          <a:latin typeface="Arial" panose="020B0604020202020204" pitchFamily="34" charset="0"/>
                          <a:cs typeface="Arial" panose="020B0604020202020204" pitchFamily="34" charset="0"/>
                        </a:rPr>
                        <a:t>  </a:t>
                      </a:r>
                      <a:r>
                        <a:rPr lang="es-MX" sz="1400" b="1" dirty="0" smtClean="0">
                          <a:solidFill>
                            <a:schemeClr val="tx1"/>
                          </a:solidFill>
                          <a:latin typeface="Arial" panose="020B0604020202020204" pitchFamily="34" charset="0"/>
                          <a:cs typeface="Arial" panose="020B0604020202020204" pitchFamily="34" charset="0"/>
                        </a:rPr>
                        <a:t>A.</a:t>
                      </a:r>
                      <a:r>
                        <a:rPr lang="es-MX" sz="1400" b="1" baseline="0" dirty="0" smtClean="0">
                          <a:solidFill>
                            <a:schemeClr val="tx1"/>
                          </a:solidFill>
                          <a:latin typeface="Arial" panose="020B0604020202020204" pitchFamily="34" charset="0"/>
                          <a:cs typeface="Arial" panose="020B0604020202020204" pitchFamily="34" charset="0"/>
                        </a:rPr>
                        <a:t> Ingresos Totales (A = A1 + A2 + A3)</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619">
                <a:tc>
                  <a:txBody>
                    <a:bodyPr/>
                    <a:lstStyle/>
                    <a:p>
                      <a:pPr indent="182880" algn="l">
                        <a:lnSpc>
                          <a:spcPts val="1050"/>
                        </a:lnSpc>
                        <a:spcBef>
                          <a:spcPts val="100"/>
                        </a:spcBef>
                        <a:spcAft>
                          <a:spcPts val="100"/>
                        </a:spcAft>
                      </a:pPr>
                      <a:r>
                        <a:rPr lang="es-MX" sz="1400" b="0" baseline="0" dirty="0" smtClean="0">
                          <a:solidFill>
                            <a:schemeClr val="tx1"/>
                          </a:solidFill>
                          <a:latin typeface="Arial" panose="020B0604020202020204" pitchFamily="34" charset="0"/>
                          <a:cs typeface="Arial" panose="020B0604020202020204" pitchFamily="34" charset="0"/>
                        </a:rPr>
                        <a:t>      </a:t>
                      </a:r>
                      <a:r>
                        <a:rPr lang="es-MX" sz="1400" b="0" dirty="0" smtClean="0">
                          <a:solidFill>
                            <a:schemeClr val="tx1"/>
                          </a:solidFill>
                          <a:latin typeface="Arial" panose="020B0604020202020204" pitchFamily="34" charset="0"/>
                          <a:cs typeface="Arial" panose="020B0604020202020204" pitchFamily="34" charset="0"/>
                        </a:rPr>
                        <a:t>A1. Ingresos</a:t>
                      </a:r>
                      <a:r>
                        <a:rPr lang="es-MX" sz="1400" b="0" baseline="0" dirty="0" smtClean="0">
                          <a:solidFill>
                            <a:schemeClr val="tx1"/>
                          </a:solidFill>
                          <a:latin typeface="Arial" panose="020B0604020202020204" pitchFamily="34" charset="0"/>
                          <a:cs typeface="Arial" panose="020B0604020202020204" pitchFamily="34" charset="0"/>
                        </a:rPr>
                        <a:t> de Libre Disposición</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F-5</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2">
                <a:tc>
                  <a:txBody>
                    <a:bodyPr/>
                    <a:lstStyle/>
                    <a:p>
                      <a:pPr indent="182880" algn="l">
                        <a:lnSpc>
                          <a:spcPts val="1050"/>
                        </a:lnSpc>
                        <a:spcBef>
                          <a:spcPts val="100"/>
                        </a:spcBef>
                        <a:spcAft>
                          <a:spcPts val="100"/>
                        </a:spcAft>
                      </a:pPr>
                      <a:r>
                        <a:rPr lang="es-MX" sz="1400" b="0" baseline="0" dirty="0" smtClean="0">
                          <a:solidFill>
                            <a:schemeClr val="tx1"/>
                          </a:solidFill>
                          <a:latin typeface="Arial" panose="020B0604020202020204" pitchFamily="34" charset="0"/>
                          <a:cs typeface="Arial" panose="020B0604020202020204" pitchFamily="34" charset="0"/>
                        </a:rPr>
                        <a:t>      A2. Transferencias Federales Etiquetadas</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F-5</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9514">
                <a:tc>
                  <a:txBody>
                    <a:bodyPr/>
                    <a:lstStyle/>
                    <a:p>
                      <a:pPr indent="182880" algn="l">
                        <a:lnSpc>
                          <a:spcPts val="1050"/>
                        </a:lnSpc>
                        <a:spcBef>
                          <a:spcPts val="100"/>
                        </a:spcBef>
                        <a:spcAft>
                          <a:spcPts val="100"/>
                        </a:spcAft>
                      </a:pPr>
                      <a:r>
                        <a:rPr lang="es-MX" sz="1400" b="0" baseline="0" dirty="0" smtClean="0">
                          <a:solidFill>
                            <a:schemeClr val="tx1"/>
                          </a:solidFill>
                          <a:latin typeface="Arial" panose="020B0604020202020204" pitchFamily="34" charset="0"/>
                          <a:cs typeface="Arial" panose="020B0604020202020204" pitchFamily="34" charset="0"/>
                        </a:rPr>
                        <a:t>      A3. Financiamiento Neto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F-4 abajo</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57664">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296558">
                <a:tc>
                  <a:txBody>
                    <a:bodyPr/>
                    <a:lstStyle/>
                    <a:p>
                      <a:pPr indent="182880" algn="l">
                        <a:lnSpc>
                          <a:spcPts val="1050"/>
                        </a:lnSpc>
                        <a:spcBef>
                          <a:spcPts val="100"/>
                        </a:spcBef>
                        <a:spcAft>
                          <a:spcPts val="100"/>
                        </a:spcAft>
                      </a:pPr>
                      <a:r>
                        <a:rPr lang="es-MX" sz="1400" b="1" baseline="0" dirty="0" smtClean="0">
                          <a:solidFill>
                            <a:schemeClr val="tx1"/>
                          </a:solidFill>
                          <a:latin typeface="Arial" panose="020B0604020202020204" pitchFamily="34" charset="0"/>
                          <a:cs typeface="Arial" panose="020B0604020202020204" pitchFamily="34" charset="0"/>
                        </a:rPr>
                        <a:t>  B. Egresos Presupuestarios ¹ (B = B1 + B2)</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255373">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B1. Gasto No Etiquetado (sin</a:t>
                      </a:r>
                      <a:r>
                        <a:rPr lang="es-MX" sz="1400" b="0" baseline="0" dirty="0" smtClean="0">
                          <a:solidFill>
                            <a:schemeClr val="tx1"/>
                          </a:solidFill>
                          <a:latin typeface="Arial" panose="020B0604020202020204" pitchFamily="34" charset="0"/>
                          <a:cs typeface="Arial" panose="020B0604020202020204" pitchFamily="34" charset="0"/>
                        </a:rPr>
                        <a:t> incluir Amortización de la Deuda Pública)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F-6ª (fracción</a:t>
                      </a:r>
                      <a:r>
                        <a:rPr lang="es-MX" sz="1400" b="0" baseline="0" dirty="0" smtClean="0">
                          <a:solidFill>
                            <a:schemeClr val="tx1"/>
                          </a:solidFill>
                          <a:latin typeface="Arial" panose="020B0604020202020204" pitchFamily="34" charset="0"/>
                          <a:cs typeface="Arial" panose="020B0604020202020204" pitchFamily="34" charset="0"/>
                        </a:rPr>
                        <a:t> I menos i-1)</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543324">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B2.</a:t>
                      </a:r>
                      <a:r>
                        <a:rPr lang="es-MX" sz="1400" b="0" baseline="0" dirty="0" smtClean="0">
                          <a:solidFill>
                            <a:schemeClr val="tx1"/>
                          </a:solidFill>
                          <a:latin typeface="Arial" panose="020B0604020202020204" pitchFamily="34" charset="0"/>
                          <a:cs typeface="Arial" panose="020B0604020202020204" pitchFamily="34" charset="0"/>
                        </a:rPr>
                        <a:t> Gasto Etiquetado (sin incluir Amortización de la Deuda Pública)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182880" algn="ctr" defTabSz="914400" rtl="0" eaLnBrk="1" fontAlgn="auto" latinLnBrk="0" hangingPunct="1">
                        <a:lnSpc>
                          <a:spcPts val="1050"/>
                        </a:lnSpc>
                        <a:spcBef>
                          <a:spcPts val="100"/>
                        </a:spcBef>
                        <a:spcAft>
                          <a:spcPts val="100"/>
                        </a:spcAft>
                        <a:buClrTx/>
                        <a:buSzTx/>
                        <a:buFontTx/>
                        <a:buNone/>
                        <a:tabLst/>
                        <a:defRPr/>
                      </a:pPr>
                      <a:r>
                        <a:rPr lang="es-MX" sz="1400" b="0" dirty="0" smtClean="0">
                          <a:solidFill>
                            <a:schemeClr val="tx1"/>
                          </a:solidFill>
                          <a:latin typeface="Arial" panose="020B0604020202020204" pitchFamily="34" charset="0"/>
                          <a:cs typeface="Arial" panose="020B0604020202020204" pitchFamily="34" charset="0"/>
                        </a:rPr>
                        <a:t>F-6ª (fracción</a:t>
                      </a:r>
                      <a:r>
                        <a:rPr lang="es-MX" sz="1400" b="0" baseline="0" dirty="0" smtClean="0">
                          <a:solidFill>
                            <a:schemeClr val="tx1"/>
                          </a:solidFill>
                          <a:latin typeface="Arial" panose="020B0604020202020204" pitchFamily="34" charset="0"/>
                          <a:cs typeface="Arial" panose="020B0604020202020204" pitchFamily="34" charset="0"/>
                        </a:rPr>
                        <a:t> II menos i-1)</a:t>
                      </a:r>
                      <a:endParaRPr lang="es-MX" sz="1400" b="0" dirty="0" smtClean="0">
                        <a:solidFill>
                          <a:schemeClr val="tx1"/>
                        </a:solidFill>
                        <a:latin typeface="Arial" panose="020B0604020202020204" pitchFamily="34" charset="0"/>
                        <a:cs typeface="Arial" panose="020B0604020202020204" pitchFamily="34" charset="0"/>
                      </a:endParaRPr>
                    </a:p>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54227">
                <a:tc>
                  <a:txBody>
                    <a:bodyPr/>
                    <a:lstStyle/>
                    <a:p>
                      <a:pPr indent="182880" algn="l">
                        <a:lnSpc>
                          <a:spcPts val="1050"/>
                        </a:lnSpc>
                        <a:spcBef>
                          <a:spcPts val="100"/>
                        </a:spcBef>
                        <a:spcAft>
                          <a:spcPts val="100"/>
                        </a:spcAft>
                      </a:pPr>
                      <a:r>
                        <a:rPr lang="es-MX" sz="1400" b="1" dirty="0" smtClean="0">
                          <a:solidFill>
                            <a:schemeClr val="tx1"/>
                          </a:solidFill>
                          <a:latin typeface="Arial" panose="020B0604020202020204" pitchFamily="34" charset="0"/>
                          <a:cs typeface="Arial" panose="020B0604020202020204" pitchFamily="34" charset="0"/>
                        </a:rPr>
                        <a:t>  C. Remanentes del Ejercicio Anterior (C = C1 + C2)</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45989">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C1.</a:t>
                      </a:r>
                      <a:r>
                        <a:rPr lang="es-MX" sz="1400" b="0" baseline="0" dirty="0" smtClean="0">
                          <a:solidFill>
                            <a:schemeClr val="tx1"/>
                          </a:solidFill>
                          <a:latin typeface="Arial" panose="020B0604020202020204" pitchFamily="34" charset="0"/>
                          <a:cs typeface="Arial" panose="020B0604020202020204" pitchFamily="34" charset="0"/>
                        </a:rPr>
                        <a:t> Remanentes de Ingresos de Libre Disposición aplicados en el periodo</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1">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C2. Remanentes de Transferencias</a:t>
                      </a:r>
                      <a:r>
                        <a:rPr lang="es-MX" sz="1400" b="0" baseline="0" dirty="0" smtClean="0">
                          <a:solidFill>
                            <a:schemeClr val="tx1"/>
                          </a:solidFill>
                          <a:latin typeface="Arial" panose="020B0604020202020204" pitchFamily="34" charset="0"/>
                          <a:cs typeface="Arial" panose="020B0604020202020204" pitchFamily="34" charset="0"/>
                        </a:rPr>
                        <a:t> Federales Etiquetadas aplicados en el periodo</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75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140044">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1">
                <a:tc>
                  <a:txBody>
                    <a:bodyPr/>
                    <a:lstStyle/>
                    <a:p>
                      <a:pPr indent="182880" algn="l">
                        <a:lnSpc>
                          <a:spcPts val="1050"/>
                        </a:lnSpc>
                        <a:spcBef>
                          <a:spcPts val="100"/>
                        </a:spcBef>
                        <a:spcAft>
                          <a:spcPts val="100"/>
                        </a:spcAft>
                      </a:pPr>
                      <a:r>
                        <a:rPr lang="es-MX" sz="1400" b="1" dirty="0" smtClean="0">
                          <a:solidFill>
                            <a:schemeClr val="tx1"/>
                          </a:solidFill>
                          <a:latin typeface="Arial" panose="020B0604020202020204" pitchFamily="34" charset="0"/>
                          <a:cs typeface="Arial" panose="020B0604020202020204" pitchFamily="34" charset="0"/>
                        </a:rPr>
                        <a:t>  I. Balance</a:t>
                      </a:r>
                      <a:r>
                        <a:rPr lang="es-MX" sz="1400" b="1" baseline="0" dirty="0" smtClean="0">
                          <a:solidFill>
                            <a:schemeClr val="tx1"/>
                          </a:solidFill>
                          <a:latin typeface="Arial" panose="020B0604020202020204" pitchFamily="34" charset="0"/>
                          <a:cs typeface="Arial" panose="020B0604020202020204" pitchFamily="34" charset="0"/>
                        </a:rPr>
                        <a:t> Presupuestario (I = A – B + C)</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1">
                <a:tc>
                  <a:txBody>
                    <a:bodyPr/>
                    <a:lstStyle/>
                    <a:p>
                      <a:pPr indent="182880" algn="l">
                        <a:lnSpc>
                          <a:spcPts val="1050"/>
                        </a:lnSpc>
                        <a:spcBef>
                          <a:spcPts val="100"/>
                        </a:spcBef>
                        <a:spcAft>
                          <a:spcPts val="100"/>
                        </a:spcAft>
                      </a:pPr>
                      <a:r>
                        <a:rPr lang="es-MX" sz="1400" b="1" dirty="0" smtClean="0">
                          <a:solidFill>
                            <a:schemeClr val="tx1"/>
                          </a:solidFill>
                          <a:latin typeface="Arial" panose="020B0604020202020204" pitchFamily="34" charset="0"/>
                          <a:cs typeface="Arial" panose="020B0604020202020204" pitchFamily="34" charset="0"/>
                        </a:rPr>
                        <a:t>  II.</a:t>
                      </a:r>
                      <a:r>
                        <a:rPr lang="es-MX" sz="1400" b="1" baseline="0" dirty="0" smtClean="0">
                          <a:solidFill>
                            <a:schemeClr val="tx1"/>
                          </a:solidFill>
                          <a:latin typeface="Arial" panose="020B0604020202020204" pitchFamily="34" charset="0"/>
                          <a:cs typeface="Arial" panose="020B0604020202020204" pitchFamily="34" charset="0"/>
                        </a:rPr>
                        <a:t> Balance Presupuestario sin Financiamiento Neto (II = I – A3)</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1">
                <a:tc>
                  <a:txBody>
                    <a:bodyPr/>
                    <a:lstStyle/>
                    <a:p>
                      <a:pPr indent="182880" algn="l">
                        <a:lnSpc>
                          <a:spcPct val="100000"/>
                        </a:lnSpc>
                        <a:spcBef>
                          <a:spcPts val="100"/>
                        </a:spcBef>
                        <a:spcAft>
                          <a:spcPts val="100"/>
                        </a:spcAft>
                      </a:pPr>
                      <a:r>
                        <a:rPr lang="es-MX" sz="1400" b="1" dirty="0" smtClean="0">
                          <a:solidFill>
                            <a:schemeClr val="tx1"/>
                          </a:solidFill>
                          <a:latin typeface="Arial" panose="020B0604020202020204" pitchFamily="34" charset="0"/>
                          <a:cs typeface="Arial" panose="020B0604020202020204" pitchFamily="34" charset="0"/>
                        </a:rPr>
                        <a:t>  III. Balance</a:t>
                      </a:r>
                      <a:r>
                        <a:rPr lang="es-MX" sz="1400" b="1" baseline="0" dirty="0" smtClean="0">
                          <a:solidFill>
                            <a:schemeClr val="tx1"/>
                          </a:solidFill>
                          <a:latin typeface="Arial" panose="020B0604020202020204" pitchFamily="34" charset="0"/>
                          <a:cs typeface="Arial" panose="020B0604020202020204" pitchFamily="34" charset="0"/>
                        </a:rPr>
                        <a:t> Presupuestario sin Financiamiento Neto y sin Remanentes del   </a:t>
                      </a:r>
                    </a:p>
                    <a:p>
                      <a:pPr indent="182880" algn="l">
                        <a:lnSpc>
                          <a:spcPct val="100000"/>
                        </a:lnSpc>
                        <a:spcBef>
                          <a:spcPts val="100"/>
                        </a:spcBef>
                        <a:spcAft>
                          <a:spcPts val="100"/>
                        </a:spcAft>
                      </a:pPr>
                      <a:r>
                        <a:rPr lang="es-MX" sz="1400" b="1" baseline="0" dirty="0" smtClean="0">
                          <a:solidFill>
                            <a:schemeClr val="tx1"/>
                          </a:solidFill>
                          <a:latin typeface="Arial" panose="020B0604020202020204" pitchFamily="34" charset="0"/>
                          <a:cs typeface="Arial" panose="020B0604020202020204" pitchFamily="34" charset="0"/>
                        </a:rPr>
                        <a:t>  Ejercicio Anterior (III = II – C) </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
        <p:nvSpPr>
          <p:cNvPr id="2" name="Flecha abajo 1"/>
          <p:cNvSpPr/>
          <p:nvPr/>
        </p:nvSpPr>
        <p:spPr>
          <a:xfrm>
            <a:off x="8170334" y="3183467"/>
            <a:ext cx="169333" cy="1862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p:cNvSpPr txBox="1"/>
          <p:nvPr/>
        </p:nvSpPr>
        <p:spPr>
          <a:xfrm>
            <a:off x="7922908" y="4603008"/>
            <a:ext cx="2988733" cy="923330"/>
          </a:xfrm>
          <a:prstGeom prst="rect">
            <a:avLst/>
          </a:prstGeom>
          <a:solidFill>
            <a:schemeClr val="bg1">
              <a:lumMod val="75000"/>
            </a:schemeClr>
          </a:solidFill>
        </p:spPr>
        <p:txBody>
          <a:bodyPr wrap="square" rtlCol="0">
            <a:spAutoFit/>
          </a:bodyPr>
          <a:lstStyle/>
          <a:p>
            <a:r>
              <a:rPr lang="es-MX" dirty="0" smtClean="0"/>
              <a:t>Se registrará el remanente determinado por cada ente en el ejercicio anterior</a:t>
            </a:r>
            <a:endParaRPr lang="es-MX" dirty="0"/>
          </a:p>
        </p:txBody>
      </p:sp>
      <p:sp>
        <p:nvSpPr>
          <p:cNvPr id="7" name="Flecha derecha 6"/>
          <p:cNvSpPr/>
          <p:nvPr/>
        </p:nvSpPr>
        <p:spPr>
          <a:xfrm>
            <a:off x="10836500" y="4646552"/>
            <a:ext cx="448733" cy="7506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Flecha abajo 7"/>
          <p:cNvSpPr/>
          <p:nvPr/>
        </p:nvSpPr>
        <p:spPr>
          <a:xfrm flipH="1">
            <a:off x="-56469" y="4241824"/>
            <a:ext cx="167929" cy="2569027"/>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abajo 9"/>
          <p:cNvSpPr/>
          <p:nvPr/>
        </p:nvSpPr>
        <p:spPr>
          <a:xfrm rot="16200000">
            <a:off x="645386" y="3486558"/>
            <a:ext cx="144103" cy="146072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Flecha abajo 10"/>
          <p:cNvSpPr/>
          <p:nvPr/>
        </p:nvSpPr>
        <p:spPr>
          <a:xfrm flipH="1">
            <a:off x="117702" y="5268686"/>
            <a:ext cx="120723" cy="1607477"/>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lecha abajo 11"/>
          <p:cNvSpPr/>
          <p:nvPr/>
        </p:nvSpPr>
        <p:spPr>
          <a:xfrm rot="16200000">
            <a:off x="774158" y="4596655"/>
            <a:ext cx="93386" cy="1406296"/>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Flecha abajo 12"/>
          <p:cNvSpPr/>
          <p:nvPr/>
        </p:nvSpPr>
        <p:spPr>
          <a:xfrm flipH="1">
            <a:off x="226695" y="4920748"/>
            <a:ext cx="110128" cy="2024515"/>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Flecha abajo 13"/>
          <p:cNvSpPr/>
          <p:nvPr/>
        </p:nvSpPr>
        <p:spPr>
          <a:xfrm rot="16200000">
            <a:off x="809374" y="4448197"/>
            <a:ext cx="165875" cy="1110977"/>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Flecha abajo 14"/>
          <p:cNvSpPr/>
          <p:nvPr/>
        </p:nvSpPr>
        <p:spPr>
          <a:xfrm flipH="1">
            <a:off x="367574" y="3831772"/>
            <a:ext cx="165825" cy="3037113"/>
          </a:xfrm>
          <a:prstGeom prst="down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abajo 15"/>
          <p:cNvSpPr/>
          <p:nvPr/>
        </p:nvSpPr>
        <p:spPr>
          <a:xfrm rot="16200000" flipH="1">
            <a:off x="862761" y="3301163"/>
            <a:ext cx="183651" cy="1073515"/>
          </a:xfrm>
          <a:prstGeom prst="down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Flecha abajo 17"/>
          <p:cNvSpPr/>
          <p:nvPr/>
        </p:nvSpPr>
        <p:spPr>
          <a:xfrm>
            <a:off x="808285" y="2808514"/>
            <a:ext cx="138378" cy="4038595"/>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Flecha abajo 18"/>
          <p:cNvSpPr/>
          <p:nvPr/>
        </p:nvSpPr>
        <p:spPr>
          <a:xfrm rot="16200000" flipH="1">
            <a:off x="1138209" y="2363157"/>
            <a:ext cx="166405" cy="801120"/>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abajo 19"/>
          <p:cNvSpPr/>
          <p:nvPr/>
        </p:nvSpPr>
        <p:spPr>
          <a:xfrm>
            <a:off x="601653" y="2416630"/>
            <a:ext cx="125626" cy="4452256"/>
          </a:xfrm>
          <a:prstGeom prst="down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Flecha abajo 20"/>
          <p:cNvSpPr/>
          <p:nvPr/>
        </p:nvSpPr>
        <p:spPr>
          <a:xfrm rot="16200000" flipH="1">
            <a:off x="953163" y="2016070"/>
            <a:ext cx="166405" cy="801120"/>
          </a:xfrm>
          <a:prstGeom prst="down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23239049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896892" y="-84191"/>
            <a:ext cx="11532973" cy="369332"/>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Formato 4 Balance Presupuestario – LDF </a:t>
            </a:r>
            <a:endParaRPr lang="es-MX"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nvPr>
        </p:nvGraphicFramePr>
        <p:xfrm>
          <a:off x="1219200" y="285141"/>
          <a:ext cx="10888358" cy="1203437"/>
        </p:xfrm>
        <a:graphic>
          <a:graphicData uri="http://schemas.openxmlformats.org/drawingml/2006/table">
            <a:tbl>
              <a:tblPr>
                <a:tableStyleId>{616DA210-FB5B-4158-B5E0-FEB733F419BA}</a:tableStyleId>
              </a:tblPr>
              <a:tblGrid>
                <a:gridCol w="2505814"/>
                <a:gridCol w="1051547"/>
                <a:gridCol w="1133582"/>
                <a:gridCol w="1170872"/>
                <a:gridCol w="1387147"/>
                <a:gridCol w="1073920"/>
                <a:gridCol w="1081379"/>
                <a:gridCol w="1484097"/>
              </a:tblGrid>
              <a:tr h="30047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NOMBRE</a:t>
                      </a:r>
                      <a:r>
                        <a:rPr lang="es-MX" sz="1400" baseline="0" dirty="0" smtClean="0">
                          <a:latin typeface="Arial" panose="020B0604020202020204" pitchFamily="34" charset="0"/>
                          <a:cs typeface="Arial" panose="020B0604020202020204" pitchFamily="34" charset="0"/>
                        </a:rPr>
                        <a:t> DEL ENTE PÚBLICO (a)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9">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aseline="0" dirty="0" smtClean="0">
                          <a:latin typeface="Arial" panose="020B0604020202020204" pitchFamily="34" charset="0"/>
                          <a:cs typeface="Arial" panose="020B0604020202020204" pitchFamily="34" charset="0"/>
                        </a:rPr>
                        <a:t>Balance Presupuestario – LDF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8">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Del 1 de enero</a:t>
                      </a:r>
                      <a:r>
                        <a:rPr lang="es-MX" sz="1400" baseline="0" dirty="0" smtClean="0">
                          <a:latin typeface="Arial" panose="020B0604020202020204" pitchFamily="34" charset="0"/>
                          <a:cs typeface="Arial" panose="020B0604020202020204" pitchFamily="34" charset="0"/>
                        </a:rPr>
                        <a:t> al XX de XXXX de 20XN (b)</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7320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indent="0" algn="ctr">
                        <a:lnSpc>
                          <a:spcPct val="100000"/>
                        </a:lnSpc>
                        <a:spcBef>
                          <a:spcPts val="100"/>
                        </a:spcBef>
                        <a:spcAft>
                          <a:spcPts val="100"/>
                        </a:spcAft>
                      </a:pPr>
                      <a:r>
                        <a:rPr lang="es-MX" sz="1400" dirty="0" smtClean="0">
                          <a:latin typeface="Arial" panose="020B0604020202020204" pitchFamily="34" charset="0"/>
                          <a:cs typeface="Arial" panose="020B0604020202020204" pitchFamily="34" charset="0"/>
                        </a:rPr>
                        <a:t>(PESOS)</a:t>
                      </a:r>
                      <a:endParaRPr lang="es-MX" sz="1400" b="0" dirty="0">
                        <a:solidFill>
                          <a:schemeClr val="tx1"/>
                        </a:solidFill>
                        <a:latin typeface="Arial" panose="020B0604020202020204" pitchFamily="34" charset="0"/>
                        <a:ea typeface="Calibri"/>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graphicFrame>
        <p:nvGraphicFramePr>
          <p:cNvPr id="6" name="Tabla 5"/>
          <p:cNvGraphicFramePr>
            <a:graphicFrameLocks noGrp="1"/>
          </p:cNvGraphicFramePr>
          <p:nvPr>
            <p:extLst/>
          </p:nvPr>
        </p:nvGraphicFramePr>
        <p:xfrm>
          <a:off x="1219200" y="1539803"/>
          <a:ext cx="10888358" cy="2211752"/>
        </p:xfrm>
        <a:graphic>
          <a:graphicData uri="http://schemas.openxmlformats.org/drawingml/2006/table">
            <a:tbl>
              <a:tblPr>
                <a:tableStyleId>{616DA210-FB5B-4158-B5E0-FEB733F419BA}</a:tableStyleId>
              </a:tblPr>
              <a:tblGrid>
                <a:gridCol w="6393185"/>
                <a:gridCol w="1700374"/>
                <a:gridCol w="1387147"/>
                <a:gridCol w="1407652"/>
              </a:tblGrid>
              <a:tr h="46862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Concepto (c)</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Estimado/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Aprobado</a:t>
                      </a:r>
                      <a:r>
                        <a:rPr lang="es-MX" sz="1400" b="0" baseline="0" dirty="0" smtClean="0">
                          <a:solidFill>
                            <a:schemeClr val="tx1"/>
                          </a:solidFill>
                          <a:latin typeface="Arial" panose="020B0604020202020204" pitchFamily="34" charset="0"/>
                          <a:cs typeface="Arial" panose="020B0604020202020204" pitchFamily="34" charset="0"/>
                        </a:rPr>
                        <a:t> (d)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Devengado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Recaudado/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Pagado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r>
              <a:tr h="115334">
                <a:tc>
                  <a:txBody>
                    <a:bodyPr/>
                    <a:lstStyle/>
                    <a:p>
                      <a:pPr indent="182880" algn="l">
                        <a:lnSpc>
                          <a:spcPts val="1050"/>
                        </a:lnSpc>
                        <a:spcBef>
                          <a:spcPts val="100"/>
                        </a:spcBef>
                        <a:spcAft>
                          <a:spcPts val="100"/>
                        </a:spcAft>
                      </a:pP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r>
              <a:tr h="263615">
                <a:tc>
                  <a:txBody>
                    <a:bodyPr/>
                    <a:lstStyle/>
                    <a:p>
                      <a:pPr indent="182880" algn="l">
                        <a:lnSpc>
                          <a:spcPts val="1050"/>
                        </a:lnSpc>
                        <a:spcBef>
                          <a:spcPts val="100"/>
                        </a:spcBef>
                        <a:spcAft>
                          <a:spcPts val="100"/>
                        </a:spcAft>
                      </a:pPr>
                      <a:r>
                        <a:rPr lang="es-MX" sz="1400" b="1" baseline="0" dirty="0" smtClean="0">
                          <a:solidFill>
                            <a:schemeClr val="tx1"/>
                          </a:solidFill>
                          <a:latin typeface="Arial" panose="020B0604020202020204" pitchFamily="34" charset="0"/>
                          <a:cs typeface="Arial" panose="020B0604020202020204" pitchFamily="34" charset="0"/>
                        </a:rPr>
                        <a:t>E. Intereses, Comisiones y Gastos de la Deuda (E = E1 + E2)</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619">
                <a:tc>
                  <a:txBody>
                    <a:bodyPr/>
                    <a:lstStyle/>
                    <a:p>
                      <a:r>
                        <a:rPr lang="es-MX" sz="1400" baseline="0" dirty="0" smtClean="0">
                          <a:latin typeface="Arial" panose="020B0604020202020204" pitchFamily="34" charset="0"/>
                          <a:cs typeface="Arial" panose="020B0604020202020204" pitchFamily="34" charset="0"/>
                        </a:rPr>
                        <a:t>      </a:t>
                      </a:r>
                      <a:r>
                        <a:rPr lang="es-MX" sz="1400" dirty="0" smtClean="0">
                          <a:latin typeface="Arial" panose="020B0604020202020204" pitchFamily="34" charset="0"/>
                          <a:cs typeface="Arial" panose="020B0604020202020204" pitchFamily="34" charset="0"/>
                        </a:rPr>
                        <a:t>E1. Intereses, Comisiones y Gastos de la Deuda con Gasto No</a:t>
                      </a:r>
                      <a:r>
                        <a:rPr lang="es-MX" sz="1400" baseline="0" dirty="0" smtClean="0">
                          <a:latin typeface="Arial" panose="020B0604020202020204" pitchFamily="34" charset="0"/>
                          <a:cs typeface="Arial" panose="020B0604020202020204" pitchFamily="34" charset="0"/>
                        </a:rPr>
                        <a:t> Etiquetado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indent="0" algn="l">
                        <a:lnSpc>
                          <a:spcPct val="10000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F-6 frac I</a:t>
                      </a:r>
                      <a:r>
                        <a:rPr lang="es-MX" sz="1400" b="0" baseline="0" dirty="0" smtClean="0">
                          <a:solidFill>
                            <a:schemeClr val="tx1"/>
                          </a:solidFill>
                          <a:latin typeface="Arial" panose="020B0604020202020204" pitchFamily="34" charset="0"/>
                          <a:cs typeface="Arial" panose="020B0604020202020204" pitchFamily="34" charset="0"/>
                        </a:rPr>
                        <a:t> inciso i-2, i-3 e i-4</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2">
                <a:tc>
                  <a:txBody>
                    <a:bodyPr/>
                    <a:lstStyle/>
                    <a:p>
                      <a:r>
                        <a:rPr lang="es-MX" sz="1400" dirty="0" smtClean="0">
                          <a:latin typeface="Arial" panose="020B0604020202020204" pitchFamily="34" charset="0"/>
                          <a:cs typeface="Arial" panose="020B0604020202020204" pitchFamily="34" charset="0"/>
                        </a:rPr>
                        <a:t>      E2. Intereses,</a:t>
                      </a:r>
                      <a:r>
                        <a:rPr lang="es-MX" sz="1400" baseline="0" dirty="0" smtClean="0">
                          <a:latin typeface="Arial" panose="020B0604020202020204" pitchFamily="34" charset="0"/>
                          <a:cs typeface="Arial" panose="020B0604020202020204" pitchFamily="34" charset="0"/>
                        </a:rPr>
                        <a:t> Comisiones y Gastos de la Deuda con Gasto Etiquetado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100"/>
                        </a:spcBef>
                        <a:spcAft>
                          <a:spcPts val="100"/>
                        </a:spcAft>
                        <a:buClrTx/>
                        <a:buSzTx/>
                        <a:buFontTx/>
                        <a:buNone/>
                        <a:tabLst/>
                        <a:defRPr/>
                      </a:pPr>
                      <a:r>
                        <a:rPr lang="es-MX" sz="1400" b="0" dirty="0" smtClean="0">
                          <a:solidFill>
                            <a:schemeClr val="tx1"/>
                          </a:solidFill>
                          <a:latin typeface="Arial" panose="020B0604020202020204" pitchFamily="34" charset="0"/>
                          <a:cs typeface="Arial" panose="020B0604020202020204" pitchFamily="34" charset="0"/>
                        </a:rPr>
                        <a:t>F-6 frac II</a:t>
                      </a:r>
                      <a:r>
                        <a:rPr lang="es-MX" sz="1400" b="0" baseline="0" dirty="0" smtClean="0">
                          <a:solidFill>
                            <a:schemeClr val="tx1"/>
                          </a:solidFill>
                          <a:latin typeface="Arial" panose="020B0604020202020204" pitchFamily="34" charset="0"/>
                          <a:cs typeface="Arial" panose="020B0604020202020204" pitchFamily="34" charset="0"/>
                        </a:rPr>
                        <a:t> inciso i-2, i-3 e i-4</a:t>
                      </a:r>
                      <a:endParaRPr lang="es-MX" sz="1400" b="0" dirty="0" smtClean="0">
                        <a:solidFill>
                          <a:schemeClr val="tx1"/>
                        </a:solidFill>
                        <a:latin typeface="Arial" panose="020B0604020202020204" pitchFamily="34" charset="0"/>
                        <a:cs typeface="Arial" panose="020B0604020202020204" pitchFamily="34" charset="0"/>
                      </a:endParaRPr>
                    </a:p>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dirty="0" smtClean="0">
                          <a:latin typeface="Arial" panose="020B0604020202020204" pitchFamily="34" charset="0"/>
                          <a:cs typeface="Arial" panose="020B0604020202020204" pitchFamily="34" charset="0"/>
                        </a:rPr>
                        <a:t>      IV. Balance</a:t>
                      </a:r>
                      <a:r>
                        <a:rPr lang="es-MX" sz="1400" b="1" baseline="0" dirty="0" smtClean="0">
                          <a:latin typeface="Arial" panose="020B0604020202020204" pitchFamily="34" charset="0"/>
                          <a:cs typeface="Arial" panose="020B0604020202020204" pitchFamily="34" charset="0"/>
                        </a:rPr>
                        <a:t> Primario (IV = III + E)</a:t>
                      </a:r>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F-4</a:t>
                      </a:r>
                      <a:r>
                        <a:rPr lang="es-MX" sz="1400" b="0" baseline="0" dirty="0" smtClean="0">
                          <a:solidFill>
                            <a:schemeClr val="tx1"/>
                          </a:solidFill>
                          <a:latin typeface="Arial" panose="020B0604020202020204" pitchFamily="34" charset="0"/>
                          <a:cs typeface="Arial" panose="020B0604020202020204" pitchFamily="34" charset="0"/>
                        </a:rPr>
                        <a:t>     mas Inte, Com y Gas.</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graphicFrame>
        <p:nvGraphicFramePr>
          <p:cNvPr id="7" name="Tabla 6"/>
          <p:cNvGraphicFramePr>
            <a:graphicFrameLocks noGrp="1"/>
          </p:cNvGraphicFramePr>
          <p:nvPr>
            <p:extLst/>
          </p:nvPr>
        </p:nvGraphicFramePr>
        <p:xfrm>
          <a:off x="1219200" y="3810015"/>
          <a:ext cx="10888358" cy="3108695"/>
        </p:xfrm>
        <a:graphic>
          <a:graphicData uri="http://schemas.openxmlformats.org/drawingml/2006/table">
            <a:tbl>
              <a:tblPr>
                <a:tableStyleId>{616DA210-FB5B-4158-B5E0-FEB733F419BA}</a:tableStyleId>
              </a:tblPr>
              <a:tblGrid>
                <a:gridCol w="6393185"/>
                <a:gridCol w="1700374"/>
                <a:gridCol w="1387147"/>
                <a:gridCol w="1407652"/>
              </a:tblGrid>
              <a:tr h="46862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Concepto (c)</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Estimado/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Aprobado</a:t>
                      </a:r>
                      <a:r>
                        <a:rPr lang="es-MX" sz="1400" b="0" baseline="0" dirty="0" smtClean="0">
                          <a:solidFill>
                            <a:schemeClr val="tx1"/>
                          </a:solidFill>
                          <a:latin typeface="Arial" panose="020B0604020202020204" pitchFamily="34" charset="0"/>
                          <a:cs typeface="Arial" panose="020B0604020202020204" pitchFamily="34" charset="0"/>
                        </a:rPr>
                        <a:t> (d)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Devengado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Recaudado/</a:t>
                      </a:r>
                    </a:p>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Pagado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r>
              <a:tr h="149429">
                <a:tc>
                  <a:txBody>
                    <a:bodyPr/>
                    <a:lstStyle/>
                    <a:p>
                      <a:pPr indent="182880" algn="l">
                        <a:lnSpc>
                          <a:spcPts val="1050"/>
                        </a:lnSpc>
                        <a:spcBef>
                          <a:spcPts val="100"/>
                        </a:spcBef>
                        <a:spcAft>
                          <a:spcPts val="100"/>
                        </a:spcAft>
                      </a:pP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r>
              <a:tr h="263615">
                <a:tc>
                  <a:txBody>
                    <a:bodyPr/>
                    <a:lstStyle/>
                    <a:p>
                      <a:pPr indent="182880" algn="l">
                        <a:lnSpc>
                          <a:spcPts val="1050"/>
                        </a:lnSpc>
                        <a:spcBef>
                          <a:spcPts val="100"/>
                        </a:spcBef>
                        <a:spcAft>
                          <a:spcPts val="100"/>
                        </a:spcAft>
                      </a:pPr>
                      <a:r>
                        <a:rPr lang="es-MX" sz="1400" b="1" baseline="0" dirty="0" smtClean="0">
                          <a:solidFill>
                            <a:schemeClr val="tx1"/>
                          </a:solidFill>
                          <a:latin typeface="Arial" panose="020B0604020202020204" pitchFamily="34" charset="0"/>
                          <a:cs typeface="Arial" panose="020B0604020202020204" pitchFamily="34" charset="0"/>
                        </a:rPr>
                        <a:t>F. Financiamiento (F = F1 + F2)</a:t>
                      </a: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SUMA</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619">
                <a:tc>
                  <a:txBody>
                    <a:bodyPr/>
                    <a:lstStyle/>
                    <a:p>
                      <a:r>
                        <a:rPr lang="es-MX" sz="1400" baseline="0" dirty="0" smtClean="0">
                          <a:latin typeface="Arial" panose="020B0604020202020204" pitchFamily="34" charset="0"/>
                          <a:cs typeface="Arial" panose="020B0604020202020204" pitchFamily="34" charset="0"/>
                        </a:rPr>
                        <a:t>      F1. Financiamiento con Fuente de Pago de Ingresos de Libre Disposición</a:t>
                      </a:r>
                      <a:r>
                        <a:rPr lang="es-MX" sz="1400" dirty="0" smtClean="0">
                          <a:latin typeface="Arial" panose="020B0604020202020204" pitchFamily="34" charset="0"/>
                          <a:cs typeface="Arial" panose="020B0604020202020204" pitchFamily="34" charset="0"/>
                        </a:rPr>
                        <a:t> </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182880" algn="ctr" defTabSz="914400" rtl="0" eaLnBrk="1" fontAlgn="auto" latinLnBrk="0" hangingPunct="1">
                        <a:lnSpc>
                          <a:spcPts val="1050"/>
                        </a:lnSpc>
                        <a:spcBef>
                          <a:spcPts val="100"/>
                        </a:spcBef>
                        <a:spcAft>
                          <a:spcPts val="100"/>
                        </a:spcAft>
                        <a:buClrTx/>
                        <a:buSzTx/>
                        <a:buFontTx/>
                        <a:buNone/>
                        <a:tabLst/>
                        <a:defRPr/>
                      </a:pPr>
                      <a:r>
                        <a:rPr lang="es-MX" sz="1400" b="0" dirty="0" smtClean="0">
                          <a:solidFill>
                            <a:schemeClr val="tx1"/>
                          </a:solidFill>
                          <a:latin typeface="Arial" panose="020B0604020202020204" pitchFamily="34" charset="0"/>
                          <a:cs typeface="Arial" panose="020B0604020202020204" pitchFamily="34" charset="0"/>
                        </a:rPr>
                        <a:t>F-5</a:t>
                      </a:r>
                      <a:r>
                        <a:rPr lang="es-MX" sz="1400" b="0" baseline="0" dirty="0" smtClean="0">
                          <a:solidFill>
                            <a:schemeClr val="tx1"/>
                          </a:solidFill>
                          <a:latin typeface="Arial" panose="020B0604020202020204" pitchFamily="34" charset="0"/>
                          <a:cs typeface="Arial" panose="020B0604020202020204" pitchFamily="34" charset="0"/>
                        </a:rPr>
                        <a:t> Datos Informativos</a:t>
                      </a:r>
                      <a:endParaRPr lang="es-MX" sz="1400" b="0" i="0" u="none" strike="noStrike" dirty="0" smtClean="0">
                        <a:solidFill>
                          <a:srgbClr val="000000"/>
                        </a:solidFill>
                        <a:effectLst/>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2">
                <a:tc>
                  <a:txBody>
                    <a:bodyPr/>
                    <a:lstStyle/>
                    <a:p>
                      <a:r>
                        <a:rPr lang="es-MX" sz="1400" dirty="0" smtClean="0">
                          <a:latin typeface="Arial" panose="020B0604020202020204" pitchFamily="34" charset="0"/>
                          <a:cs typeface="Arial" panose="020B0604020202020204" pitchFamily="34" charset="0"/>
                        </a:rPr>
                        <a:t>      F2. Financiamiento con Fuente</a:t>
                      </a:r>
                      <a:r>
                        <a:rPr lang="es-MX" sz="1400" baseline="0" dirty="0" smtClean="0">
                          <a:latin typeface="Arial" panose="020B0604020202020204" pitchFamily="34" charset="0"/>
                          <a:cs typeface="Arial" panose="020B0604020202020204" pitchFamily="34" charset="0"/>
                        </a:rPr>
                        <a:t> de Pago de Transferencias Federales Etiquetadas </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182880" algn="ctr" defTabSz="914400" rtl="0" eaLnBrk="1" fontAlgn="auto" latinLnBrk="0" hangingPunct="1">
                        <a:lnSpc>
                          <a:spcPts val="1050"/>
                        </a:lnSpc>
                        <a:spcBef>
                          <a:spcPts val="100"/>
                        </a:spcBef>
                        <a:spcAft>
                          <a:spcPts val="100"/>
                        </a:spcAft>
                        <a:buClrTx/>
                        <a:buSzTx/>
                        <a:buFontTx/>
                        <a:buNone/>
                        <a:tabLst/>
                        <a:defRPr/>
                      </a:pPr>
                      <a:r>
                        <a:rPr lang="es-MX" sz="1400" b="0" dirty="0" smtClean="0">
                          <a:solidFill>
                            <a:schemeClr val="tx1"/>
                          </a:solidFill>
                          <a:latin typeface="Arial" panose="020B0604020202020204" pitchFamily="34" charset="0"/>
                          <a:cs typeface="Arial" panose="020B0604020202020204" pitchFamily="34" charset="0"/>
                        </a:rPr>
                        <a:t>F-5</a:t>
                      </a:r>
                      <a:r>
                        <a:rPr lang="es-MX" sz="1400" b="0" baseline="0" dirty="0" smtClean="0">
                          <a:solidFill>
                            <a:schemeClr val="tx1"/>
                          </a:solidFill>
                          <a:latin typeface="Arial" panose="020B0604020202020204" pitchFamily="34" charset="0"/>
                          <a:cs typeface="Arial" panose="020B0604020202020204" pitchFamily="34" charset="0"/>
                        </a:rPr>
                        <a:t> Datos Informativos</a:t>
                      </a:r>
                      <a:endParaRPr lang="es-MX" sz="1400" b="0" i="0" u="none" strike="noStrike" dirty="0" smtClean="0">
                        <a:solidFill>
                          <a:srgbClr val="000000"/>
                        </a:solidFill>
                        <a:effectLst/>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9514">
                <a:tc>
                  <a:txBody>
                    <a:bodyPr/>
                    <a:lstStyle/>
                    <a:p>
                      <a:r>
                        <a:rPr lang="es-MX" sz="1400" b="1" baseline="0" dirty="0" smtClean="0">
                          <a:latin typeface="Arial" panose="020B0604020202020204" pitchFamily="34" charset="0"/>
                          <a:cs typeface="Arial" panose="020B0604020202020204" pitchFamily="34" charset="0"/>
                        </a:rPr>
                        <a:t>    </a:t>
                      </a:r>
                      <a:r>
                        <a:rPr lang="es-MX" sz="1400" b="1" dirty="0" smtClean="0">
                          <a:latin typeface="Arial" panose="020B0604020202020204" pitchFamily="34" charset="0"/>
                          <a:cs typeface="Arial" panose="020B0604020202020204" pitchFamily="34" charset="0"/>
                        </a:rPr>
                        <a:t>G. Amortización</a:t>
                      </a:r>
                      <a:r>
                        <a:rPr lang="es-MX" sz="1400" b="1" baseline="0" dirty="0" smtClean="0">
                          <a:latin typeface="Arial" panose="020B0604020202020204" pitchFamily="34" charset="0"/>
                          <a:cs typeface="Arial" panose="020B0604020202020204" pitchFamily="34" charset="0"/>
                        </a:rPr>
                        <a:t> de la Deuda (G = G1 + G2)</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SUMA</a:t>
                      </a: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08918">
                <a:tc>
                  <a:txBody>
                    <a:bodyPr/>
                    <a:lstStyle/>
                    <a:p>
                      <a:r>
                        <a:rPr lang="es-MX" sz="1400" dirty="0" smtClean="0">
                          <a:latin typeface="Arial" panose="020B0604020202020204" pitchFamily="34" charset="0"/>
                          <a:cs typeface="Arial" panose="020B0604020202020204" pitchFamily="34" charset="0"/>
                        </a:rPr>
                        <a:t>      G1.</a:t>
                      </a:r>
                      <a:r>
                        <a:rPr lang="es-MX" sz="1400" baseline="0" dirty="0" smtClean="0">
                          <a:latin typeface="Arial" panose="020B0604020202020204" pitchFamily="34" charset="0"/>
                          <a:cs typeface="Arial" panose="020B0604020202020204" pitchFamily="34" charset="0"/>
                        </a:rPr>
                        <a:t> Amortización de la Deuda Pública con Gasto No Etiquetado </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F-6ª</a:t>
                      </a:r>
                      <a:r>
                        <a:rPr lang="es-MX" sz="1400" b="0" baseline="0" dirty="0" smtClean="0">
                          <a:solidFill>
                            <a:schemeClr val="tx1"/>
                          </a:solidFill>
                          <a:latin typeface="Arial" panose="020B0604020202020204" pitchFamily="34" charset="0"/>
                          <a:cs typeface="Arial" panose="020B0604020202020204" pitchFamily="34" charset="0"/>
                        </a:rPr>
                        <a:t> No eti-Inciso i-1</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37751">
                <a:tc>
                  <a:txBody>
                    <a:bodyPr/>
                    <a:lstStyle/>
                    <a:p>
                      <a:r>
                        <a:rPr lang="es-MX" sz="1400" dirty="0" smtClean="0">
                          <a:latin typeface="Arial" panose="020B0604020202020204" pitchFamily="34" charset="0"/>
                          <a:cs typeface="Arial" panose="020B0604020202020204" pitchFamily="34" charset="0"/>
                        </a:rPr>
                        <a:t>      G2. Amortización</a:t>
                      </a:r>
                      <a:r>
                        <a:rPr lang="es-MX" sz="1400" baseline="0" dirty="0" smtClean="0">
                          <a:latin typeface="Arial" panose="020B0604020202020204" pitchFamily="34" charset="0"/>
                          <a:cs typeface="Arial" panose="020B0604020202020204" pitchFamily="34" charset="0"/>
                        </a:rPr>
                        <a:t> de la Deuda Pública con Gasto Etiquetado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182880" algn="l" defTabSz="914400" rtl="0" eaLnBrk="1" fontAlgn="auto" latinLnBrk="0" hangingPunct="1">
                        <a:lnSpc>
                          <a:spcPts val="1050"/>
                        </a:lnSpc>
                        <a:spcBef>
                          <a:spcPts val="100"/>
                        </a:spcBef>
                        <a:spcAft>
                          <a:spcPts val="100"/>
                        </a:spcAft>
                        <a:buClrTx/>
                        <a:buSzTx/>
                        <a:buFontTx/>
                        <a:buNone/>
                        <a:tabLst/>
                        <a:defRPr/>
                      </a:pPr>
                      <a:r>
                        <a:rPr lang="es-MX" sz="1400" b="0" dirty="0" smtClean="0">
                          <a:solidFill>
                            <a:schemeClr val="tx1"/>
                          </a:solidFill>
                          <a:latin typeface="Arial" panose="020B0604020202020204" pitchFamily="34" charset="0"/>
                          <a:cs typeface="Arial" panose="020B0604020202020204" pitchFamily="34" charset="0"/>
                        </a:rPr>
                        <a:t>F-6ª</a:t>
                      </a:r>
                      <a:r>
                        <a:rPr lang="es-MX" sz="1400" b="0" baseline="0" dirty="0" smtClean="0">
                          <a:solidFill>
                            <a:schemeClr val="tx1"/>
                          </a:solidFill>
                          <a:latin typeface="Arial" panose="020B0604020202020204" pitchFamily="34" charset="0"/>
                          <a:cs typeface="Arial" panose="020B0604020202020204" pitchFamily="34" charset="0"/>
                        </a:rPr>
                        <a:t> Eti-Inciso i-1</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57664">
                <a:tc>
                  <a:txBody>
                    <a:bodyPr/>
                    <a:lstStyle/>
                    <a:p>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289148">
                <a:tc>
                  <a:txBody>
                    <a:bodyPr/>
                    <a:lstStyle/>
                    <a:p>
                      <a:r>
                        <a:rPr lang="es-MX" sz="1400" b="0" baseline="0" dirty="0" smtClean="0">
                          <a:latin typeface="Arial" panose="020B0604020202020204" pitchFamily="34" charset="0"/>
                          <a:cs typeface="Arial" panose="020B0604020202020204" pitchFamily="34" charset="0"/>
                        </a:rPr>
                        <a:t>    </a:t>
                      </a:r>
                      <a:r>
                        <a:rPr lang="es-MX" sz="1400" b="1" dirty="0" smtClean="0">
                          <a:latin typeface="Arial" panose="020B0604020202020204" pitchFamily="34" charset="0"/>
                          <a:cs typeface="Arial" panose="020B0604020202020204" pitchFamily="34" charset="0"/>
                        </a:rPr>
                        <a:t>A3. Financiamiento Neto (A3 = F – G)</a:t>
                      </a:r>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Financiamiento</a:t>
                      </a:r>
                      <a:r>
                        <a:rPr lang="es-MX" sz="1400" b="0" baseline="0" dirty="0" smtClean="0">
                          <a:solidFill>
                            <a:schemeClr val="tx1"/>
                          </a:solidFill>
                          <a:latin typeface="Arial" panose="020B0604020202020204" pitchFamily="34" charset="0"/>
                          <a:cs typeface="Arial" panose="020B0604020202020204" pitchFamily="34" charset="0"/>
                        </a:rPr>
                        <a:t> - Amortización</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
        <p:nvSpPr>
          <p:cNvPr id="2" name="Flecha abajo 1"/>
          <p:cNvSpPr/>
          <p:nvPr/>
        </p:nvSpPr>
        <p:spPr>
          <a:xfrm rot="10800000">
            <a:off x="8119535" y="3405946"/>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Flecha abajo 3"/>
          <p:cNvSpPr/>
          <p:nvPr/>
        </p:nvSpPr>
        <p:spPr>
          <a:xfrm>
            <a:off x="570168" y="5170714"/>
            <a:ext cx="116720" cy="1687286"/>
          </a:xfrm>
          <a:prstGeom prst="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Flecha abajo 7"/>
          <p:cNvSpPr/>
          <p:nvPr/>
        </p:nvSpPr>
        <p:spPr>
          <a:xfrm>
            <a:off x="1040190" y="5821523"/>
            <a:ext cx="126674" cy="1097187"/>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lecha abajo 8"/>
          <p:cNvSpPr/>
          <p:nvPr/>
        </p:nvSpPr>
        <p:spPr>
          <a:xfrm>
            <a:off x="-8464" y="0"/>
            <a:ext cx="123071" cy="68580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abajo 9"/>
          <p:cNvSpPr/>
          <p:nvPr/>
        </p:nvSpPr>
        <p:spPr>
          <a:xfrm>
            <a:off x="302292" y="0"/>
            <a:ext cx="115026" cy="6829742"/>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Flecha abajo 10"/>
          <p:cNvSpPr/>
          <p:nvPr/>
        </p:nvSpPr>
        <p:spPr>
          <a:xfrm>
            <a:off x="143936" y="-4"/>
            <a:ext cx="123071" cy="6858000"/>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lecha abajo 11"/>
          <p:cNvSpPr/>
          <p:nvPr/>
        </p:nvSpPr>
        <p:spPr>
          <a:xfrm flipH="1">
            <a:off x="411117" y="-4"/>
            <a:ext cx="131661" cy="6868889"/>
          </a:xfrm>
          <a:prstGeom prst="down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Flecha abajo 12"/>
          <p:cNvSpPr/>
          <p:nvPr/>
        </p:nvSpPr>
        <p:spPr>
          <a:xfrm rot="16200000">
            <a:off x="965474" y="4703937"/>
            <a:ext cx="76200" cy="857354"/>
          </a:xfrm>
          <a:prstGeom prst="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Flecha abajo 13"/>
          <p:cNvSpPr/>
          <p:nvPr/>
        </p:nvSpPr>
        <p:spPr>
          <a:xfrm>
            <a:off x="722567" y="6172200"/>
            <a:ext cx="166588" cy="70756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Flecha abajo 14"/>
          <p:cNvSpPr/>
          <p:nvPr/>
        </p:nvSpPr>
        <p:spPr>
          <a:xfrm rot="16200000">
            <a:off x="1061283" y="5825776"/>
            <a:ext cx="169296" cy="775054"/>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abajo 15"/>
          <p:cNvSpPr/>
          <p:nvPr/>
        </p:nvSpPr>
        <p:spPr>
          <a:xfrm>
            <a:off x="873601" y="5452"/>
            <a:ext cx="115744" cy="6841657"/>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Flecha abajo 16"/>
          <p:cNvSpPr/>
          <p:nvPr/>
        </p:nvSpPr>
        <p:spPr>
          <a:xfrm>
            <a:off x="678794" y="0"/>
            <a:ext cx="89559" cy="6829742"/>
          </a:xfrm>
          <a:prstGeom prst="down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Flecha abajo 17"/>
          <p:cNvSpPr/>
          <p:nvPr/>
        </p:nvSpPr>
        <p:spPr>
          <a:xfrm rot="16200000">
            <a:off x="1247501" y="5677080"/>
            <a:ext cx="141515" cy="430402"/>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Flecha abajo 18"/>
          <p:cNvSpPr/>
          <p:nvPr/>
        </p:nvSpPr>
        <p:spPr>
          <a:xfrm rot="16200000">
            <a:off x="1300129" y="4684685"/>
            <a:ext cx="163283" cy="325142"/>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abajo 19"/>
          <p:cNvSpPr/>
          <p:nvPr/>
        </p:nvSpPr>
        <p:spPr>
          <a:xfrm>
            <a:off x="1225958" y="4761749"/>
            <a:ext cx="57050" cy="2107136"/>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07958585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422400" y="-10019"/>
            <a:ext cx="10685157" cy="369332"/>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Formato 4 Balance Presupuestario – LDF </a:t>
            </a:r>
            <a:endParaRPr lang="es-MX"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nvPr>
        </p:nvGraphicFramePr>
        <p:xfrm>
          <a:off x="1422400" y="285141"/>
          <a:ext cx="10685158" cy="1203437"/>
        </p:xfrm>
        <a:graphic>
          <a:graphicData uri="http://schemas.openxmlformats.org/drawingml/2006/table">
            <a:tbl>
              <a:tblPr>
                <a:tableStyleId>{616DA210-FB5B-4158-B5E0-FEB733F419BA}</a:tableStyleId>
              </a:tblPr>
              <a:tblGrid>
                <a:gridCol w="2459050"/>
                <a:gridCol w="1031923"/>
                <a:gridCol w="1112427"/>
                <a:gridCol w="1149021"/>
                <a:gridCol w="1361260"/>
                <a:gridCol w="1053879"/>
                <a:gridCol w="1061197"/>
                <a:gridCol w="1456401"/>
              </a:tblGrid>
              <a:tr h="30047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NOMBRE</a:t>
                      </a:r>
                      <a:r>
                        <a:rPr lang="es-MX" sz="1400" baseline="0" dirty="0" smtClean="0">
                          <a:latin typeface="Arial" panose="020B0604020202020204" pitchFamily="34" charset="0"/>
                          <a:cs typeface="Arial" panose="020B0604020202020204" pitchFamily="34" charset="0"/>
                        </a:rPr>
                        <a:t> DEL ENTE PÚBLICO (a)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9">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aseline="0" dirty="0" smtClean="0">
                          <a:latin typeface="Arial" panose="020B0604020202020204" pitchFamily="34" charset="0"/>
                          <a:cs typeface="Arial" panose="020B0604020202020204" pitchFamily="34" charset="0"/>
                        </a:rPr>
                        <a:t>Balance Presupuestario – LDF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8">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Del 1 de enero</a:t>
                      </a:r>
                      <a:r>
                        <a:rPr lang="es-MX" sz="1400" baseline="0" dirty="0" smtClean="0">
                          <a:latin typeface="Arial" panose="020B0604020202020204" pitchFamily="34" charset="0"/>
                          <a:cs typeface="Arial" panose="020B0604020202020204" pitchFamily="34" charset="0"/>
                        </a:rPr>
                        <a:t> al XX de XXXX de 20XN (b)</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7320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indent="0" algn="ctr">
                        <a:lnSpc>
                          <a:spcPct val="100000"/>
                        </a:lnSpc>
                        <a:spcBef>
                          <a:spcPts val="100"/>
                        </a:spcBef>
                        <a:spcAft>
                          <a:spcPts val="100"/>
                        </a:spcAft>
                      </a:pPr>
                      <a:r>
                        <a:rPr lang="es-MX" sz="1400" dirty="0" smtClean="0">
                          <a:latin typeface="Arial" panose="020B0604020202020204" pitchFamily="34" charset="0"/>
                          <a:cs typeface="Arial" panose="020B0604020202020204" pitchFamily="34" charset="0"/>
                        </a:rPr>
                        <a:t>(PESOS)</a:t>
                      </a:r>
                      <a:endParaRPr lang="es-MX" sz="1400" b="0" dirty="0">
                        <a:solidFill>
                          <a:schemeClr val="tx1"/>
                        </a:solidFill>
                        <a:latin typeface="Arial" panose="020B0604020202020204" pitchFamily="34" charset="0"/>
                        <a:ea typeface="Calibri"/>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graphicFrame>
        <p:nvGraphicFramePr>
          <p:cNvPr id="6" name="Tabla 5"/>
          <p:cNvGraphicFramePr>
            <a:graphicFrameLocks noGrp="1"/>
          </p:cNvGraphicFramePr>
          <p:nvPr>
            <p:extLst/>
          </p:nvPr>
        </p:nvGraphicFramePr>
        <p:xfrm>
          <a:off x="1422400" y="1599072"/>
          <a:ext cx="10685157" cy="4753607"/>
        </p:xfrm>
        <a:graphic>
          <a:graphicData uri="http://schemas.openxmlformats.org/drawingml/2006/table">
            <a:tbl>
              <a:tblPr>
                <a:tableStyleId>{616DA210-FB5B-4158-B5E0-FEB733F419BA}</a:tableStyleId>
              </a:tblPr>
              <a:tblGrid>
                <a:gridCol w="6632486"/>
                <a:gridCol w="1397852"/>
                <a:gridCol w="1273437"/>
                <a:gridCol w="1381382"/>
              </a:tblGrid>
              <a:tr h="46862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Concepto (c)</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Estimado/</a:t>
                      </a:r>
                    </a:p>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Aprobado</a:t>
                      </a:r>
                      <a:r>
                        <a:rPr lang="es-MX" sz="1400" b="0" baseline="0" dirty="0" smtClean="0">
                          <a:solidFill>
                            <a:schemeClr val="tx1"/>
                          </a:solidFill>
                          <a:latin typeface="Arial" panose="020B0604020202020204" pitchFamily="34" charset="0"/>
                          <a:cs typeface="Arial" panose="020B0604020202020204" pitchFamily="34" charset="0"/>
                        </a:rPr>
                        <a:t> (d)</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t>
                      </a:r>
                      <a:r>
                        <a:rPr lang="es-MX" sz="1400" b="0" baseline="0" dirty="0" smtClean="0">
                          <a:solidFill>
                            <a:schemeClr val="tx1"/>
                          </a:solidFill>
                          <a:latin typeface="Arial" panose="020B0604020202020204" pitchFamily="34" charset="0"/>
                          <a:cs typeface="Arial" panose="020B0604020202020204" pitchFamily="34" charset="0"/>
                        </a:rPr>
                        <a:t> </a:t>
                      </a:r>
                      <a:r>
                        <a:rPr lang="es-MX" sz="1400" b="0" dirty="0" smtClean="0">
                          <a:solidFill>
                            <a:schemeClr val="tx1"/>
                          </a:solidFill>
                          <a:latin typeface="Arial" panose="020B0604020202020204" pitchFamily="34" charset="0"/>
                          <a:cs typeface="Arial" panose="020B0604020202020204" pitchFamily="34" charset="0"/>
                        </a:rPr>
                        <a:t>Devengado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Recaudado/</a:t>
                      </a:r>
                    </a:p>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t>
                      </a:r>
                      <a:r>
                        <a:rPr lang="es-MX" sz="1400" b="0" baseline="0" dirty="0" smtClean="0">
                          <a:solidFill>
                            <a:schemeClr val="tx1"/>
                          </a:solidFill>
                          <a:latin typeface="Arial" panose="020B0604020202020204" pitchFamily="34" charset="0"/>
                          <a:cs typeface="Arial" panose="020B0604020202020204" pitchFamily="34" charset="0"/>
                        </a:rPr>
                        <a:t>  </a:t>
                      </a:r>
                      <a:r>
                        <a:rPr lang="es-MX" sz="1400" b="0" dirty="0" smtClean="0">
                          <a:solidFill>
                            <a:schemeClr val="tx1"/>
                          </a:solidFill>
                          <a:latin typeface="Arial" panose="020B0604020202020204" pitchFamily="34" charset="0"/>
                          <a:cs typeface="Arial" panose="020B0604020202020204" pitchFamily="34" charset="0"/>
                        </a:rPr>
                        <a:t>Pagado </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r>
              <a:tr h="115334">
                <a:tc>
                  <a:txBody>
                    <a:bodyPr/>
                    <a:lstStyle/>
                    <a:p>
                      <a:pPr indent="182880" algn="l">
                        <a:lnSpc>
                          <a:spcPts val="1050"/>
                        </a:lnSpc>
                        <a:spcBef>
                          <a:spcPts val="100"/>
                        </a:spcBef>
                        <a:spcAft>
                          <a:spcPts val="100"/>
                        </a:spcAft>
                      </a:pP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r>
              <a:tr h="263615">
                <a:tc>
                  <a:txBody>
                    <a:bodyPr/>
                    <a:lstStyle/>
                    <a:p>
                      <a:pPr indent="182880" algn="l">
                        <a:lnSpc>
                          <a:spcPts val="1050"/>
                        </a:lnSpc>
                        <a:spcBef>
                          <a:spcPts val="100"/>
                        </a:spcBef>
                        <a:spcAft>
                          <a:spcPts val="100"/>
                        </a:spcAft>
                      </a:pPr>
                      <a:r>
                        <a:rPr lang="es-MX" sz="1400" b="0" baseline="0" dirty="0" smtClean="0">
                          <a:solidFill>
                            <a:schemeClr val="tx1"/>
                          </a:solidFill>
                          <a:latin typeface="Arial" panose="020B0604020202020204" pitchFamily="34" charset="0"/>
                          <a:cs typeface="Arial" panose="020B0604020202020204" pitchFamily="34" charset="0"/>
                        </a:rPr>
                        <a:t>A1. Ingresos de Libre Disposición</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619">
                <a:tc>
                  <a:txBody>
                    <a:bodyPr/>
                    <a:lstStyle/>
                    <a:p>
                      <a:r>
                        <a:rPr lang="es-MX" sz="1400" dirty="0" smtClean="0">
                          <a:latin typeface="Arial" panose="020B0604020202020204" pitchFamily="34" charset="0"/>
                          <a:cs typeface="Arial" panose="020B0604020202020204" pitchFamily="34" charset="0"/>
                        </a:rPr>
                        <a:t>   A3.1</a:t>
                      </a:r>
                      <a:r>
                        <a:rPr lang="es-MX" sz="1400" baseline="0" dirty="0" smtClean="0">
                          <a:latin typeface="Arial" panose="020B0604020202020204" pitchFamily="34" charset="0"/>
                          <a:cs typeface="Arial" panose="020B0604020202020204" pitchFamily="34" charset="0"/>
                        </a:rPr>
                        <a:t> Financiamiento Neto con Fuente de Pago de Ingresos de Libre Disposición </a:t>
                      </a:r>
                    </a:p>
                    <a:p>
                      <a:r>
                        <a:rPr lang="es-MX" sz="1400" baseline="0" dirty="0" smtClean="0">
                          <a:latin typeface="Arial" panose="020B0604020202020204" pitchFamily="34" charset="0"/>
                          <a:cs typeface="Arial" panose="020B0604020202020204" pitchFamily="34" charset="0"/>
                        </a:rPr>
                        <a:t>           (A3.1 = F1 – G1) </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2">
                <a:tc>
                  <a:txBody>
                    <a:bodyPr/>
                    <a:lstStyle/>
                    <a:p>
                      <a:r>
                        <a:rPr lang="es-MX" sz="1400" baseline="0" dirty="0" smtClean="0">
                          <a:latin typeface="Arial" panose="020B0604020202020204" pitchFamily="34" charset="0"/>
                          <a:cs typeface="Arial" panose="020B0604020202020204" pitchFamily="34" charset="0"/>
                        </a:rPr>
                        <a:t>          F1. Financiamiento con Fuente de Pago de Ingresos de Libre Disposición</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230659">
                <a:tc>
                  <a:txBody>
                    <a:bodyPr/>
                    <a:lstStyle/>
                    <a:p>
                      <a:r>
                        <a:rPr lang="es-MX" sz="1400" dirty="0" smtClean="0">
                          <a:latin typeface="Arial" panose="020B0604020202020204" pitchFamily="34" charset="0"/>
                          <a:cs typeface="Arial" panose="020B0604020202020204" pitchFamily="34" charset="0"/>
                        </a:rPr>
                        <a:t>          G1. Amortización</a:t>
                      </a:r>
                      <a:r>
                        <a:rPr lang="es-MX" sz="1400" baseline="0" dirty="0" smtClean="0">
                          <a:latin typeface="Arial" panose="020B0604020202020204" pitchFamily="34" charset="0"/>
                          <a:cs typeface="Arial" panose="020B0604020202020204" pitchFamily="34" charset="0"/>
                        </a:rPr>
                        <a:t> de la Deuda Pública con Gasto No Etiquetado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0" baseline="0" dirty="0" smtClean="0">
                          <a:latin typeface="Arial" panose="020B0604020202020204" pitchFamily="34" charset="0"/>
                          <a:cs typeface="Arial" panose="020B0604020202020204" pitchFamily="34" charset="0"/>
                        </a:rPr>
                        <a:t>  B1. Gasto No Etiquetado (sin incluir Amortización de la Deuda Pública)</a:t>
                      </a:r>
                      <a:endParaRPr lang="es-MX" sz="1400" b="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dirty="0" smtClean="0">
                          <a:latin typeface="Arial" panose="020B0604020202020204" pitchFamily="34" charset="0"/>
                          <a:cs typeface="Arial" panose="020B0604020202020204" pitchFamily="34" charset="0"/>
                        </a:rPr>
                        <a:t>  </a:t>
                      </a:r>
                      <a:r>
                        <a:rPr lang="es-MX" sz="1400" b="0" dirty="0" smtClean="0">
                          <a:latin typeface="Arial" panose="020B0604020202020204" pitchFamily="34" charset="0"/>
                          <a:cs typeface="Arial" panose="020B0604020202020204" pitchFamily="34" charset="0"/>
                        </a:rPr>
                        <a:t>C1. Remanentes</a:t>
                      </a:r>
                      <a:r>
                        <a:rPr lang="es-MX" sz="1400" b="0" baseline="0" dirty="0" smtClean="0">
                          <a:latin typeface="Arial" panose="020B0604020202020204" pitchFamily="34" charset="0"/>
                          <a:cs typeface="Arial" panose="020B0604020202020204" pitchFamily="34" charset="0"/>
                        </a:rPr>
                        <a:t> de Ingresos de Libre Disposición aplicados en el periodo</a:t>
                      </a:r>
                      <a:endParaRPr lang="es-MX" sz="1400" b="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dirty="0" smtClean="0">
                          <a:latin typeface="Arial" panose="020B0604020202020204" pitchFamily="34" charset="0"/>
                          <a:cs typeface="Arial" panose="020B0604020202020204" pitchFamily="34" charset="0"/>
                        </a:rPr>
                        <a:t>  V. Balance</a:t>
                      </a:r>
                      <a:r>
                        <a:rPr lang="es-MX" sz="1400" b="1" baseline="0" dirty="0" smtClean="0">
                          <a:latin typeface="Arial" panose="020B0604020202020204" pitchFamily="34" charset="0"/>
                          <a:cs typeface="Arial" panose="020B0604020202020204" pitchFamily="34" charset="0"/>
                        </a:rPr>
                        <a:t> Presupuestario de Recursos Disponibles (V = A1 + A3.1 – B1 + C1)</a:t>
                      </a:r>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dirty="0" smtClean="0">
                          <a:latin typeface="Arial" panose="020B0604020202020204" pitchFamily="34" charset="0"/>
                          <a:cs typeface="Arial" panose="020B0604020202020204" pitchFamily="34" charset="0"/>
                        </a:rPr>
                        <a:t>  VI.</a:t>
                      </a:r>
                      <a:r>
                        <a:rPr lang="es-MX" sz="1400" b="1" baseline="0" dirty="0" smtClean="0">
                          <a:latin typeface="Arial" panose="020B0604020202020204" pitchFamily="34" charset="0"/>
                          <a:cs typeface="Arial" panose="020B0604020202020204" pitchFamily="34" charset="0"/>
                        </a:rPr>
                        <a:t> Balance Presupuestario de Recursos Disponibles sin Financiamiento Neto </a:t>
                      </a:r>
                    </a:p>
                    <a:p>
                      <a:r>
                        <a:rPr lang="es-MX" sz="1400" b="1" baseline="0" dirty="0" smtClean="0">
                          <a:latin typeface="Arial" panose="020B0604020202020204" pitchFamily="34" charset="0"/>
                          <a:cs typeface="Arial" panose="020B0604020202020204" pitchFamily="34" charset="0"/>
                        </a:rPr>
                        <a:t>       (VI = V – A3.1)</a:t>
                      </a:r>
                    </a:p>
                    <a:p>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
        <p:nvSpPr>
          <p:cNvPr id="7" name="Flecha abajo 6"/>
          <p:cNvSpPr/>
          <p:nvPr/>
        </p:nvSpPr>
        <p:spPr>
          <a:xfrm>
            <a:off x="530273" y="0"/>
            <a:ext cx="113039" cy="6847110"/>
          </a:xfrm>
          <a:prstGeom prst="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Flecha abajo 7"/>
          <p:cNvSpPr/>
          <p:nvPr/>
        </p:nvSpPr>
        <p:spPr>
          <a:xfrm>
            <a:off x="1297150" y="0"/>
            <a:ext cx="129862" cy="3412067"/>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lecha abajo 8"/>
          <p:cNvSpPr/>
          <p:nvPr/>
        </p:nvSpPr>
        <p:spPr>
          <a:xfrm flipH="1">
            <a:off x="-87085" y="0"/>
            <a:ext cx="122272" cy="68580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abajo 9"/>
          <p:cNvSpPr/>
          <p:nvPr/>
        </p:nvSpPr>
        <p:spPr>
          <a:xfrm>
            <a:off x="258924" y="0"/>
            <a:ext cx="96207" cy="4631267"/>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Flecha abajo 10"/>
          <p:cNvSpPr/>
          <p:nvPr/>
        </p:nvSpPr>
        <p:spPr>
          <a:xfrm flipH="1">
            <a:off x="87087" y="-10890"/>
            <a:ext cx="122272" cy="6858000"/>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lecha abajo 11"/>
          <p:cNvSpPr/>
          <p:nvPr/>
        </p:nvSpPr>
        <p:spPr>
          <a:xfrm rot="16200000">
            <a:off x="704142" y="4109848"/>
            <a:ext cx="152401" cy="1042836"/>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Flecha abajo 12"/>
          <p:cNvSpPr/>
          <p:nvPr/>
        </p:nvSpPr>
        <p:spPr>
          <a:xfrm flipH="1">
            <a:off x="376901" y="-10890"/>
            <a:ext cx="98869" cy="4016833"/>
          </a:xfrm>
          <a:prstGeom prst="down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Flecha abajo 13"/>
          <p:cNvSpPr/>
          <p:nvPr/>
        </p:nvSpPr>
        <p:spPr>
          <a:xfrm rot="16200000" flipH="1">
            <a:off x="799249" y="3469877"/>
            <a:ext cx="228604" cy="1017705"/>
          </a:xfrm>
          <a:prstGeom prst="down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Flecha abajo 14"/>
          <p:cNvSpPr/>
          <p:nvPr/>
        </p:nvSpPr>
        <p:spPr>
          <a:xfrm>
            <a:off x="711681" y="-10886"/>
            <a:ext cx="91708" cy="687976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abajo 15"/>
          <p:cNvSpPr/>
          <p:nvPr/>
        </p:nvSpPr>
        <p:spPr>
          <a:xfrm>
            <a:off x="808285" y="5452"/>
            <a:ext cx="115744" cy="6841657"/>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Flecha abajo 16"/>
          <p:cNvSpPr/>
          <p:nvPr/>
        </p:nvSpPr>
        <p:spPr>
          <a:xfrm>
            <a:off x="924028" y="-10890"/>
            <a:ext cx="125251" cy="2426312"/>
          </a:xfrm>
          <a:prstGeom prst="down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Flecha abajo 17"/>
          <p:cNvSpPr/>
          <p:nvPr/>
        </p:nvSpPr>
        <p:spPr>
          <a:xfrm rot="16200000">
            <a:off x="1151692" y="2069576"/>
            <a:ext cx="141515" cy="550176"/>
          </a:xfrm>
          <a:prstGeom prst="down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Flecha abajo 18"/>
          <p:cNvSpPr/>
          <p:nvPr/>
        </p:nvSpPr>
        <p:spPr>
          <a:xfrm rot="16200000">
            <a:off x="1510042" y="3066222"/>
            <a:ext cx="141515" cy="550176"/>
          </a:xfrm>
          <a:prstGeom prst="down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abajo 19"/>
          <p:cNvSpPr/>
          <p:nvPr/>
        </p:nvSpPr>
        <p:spPr>
          <a:xfrm>
            <a:off x="1152264" y="-20779"/>
            <a:ext cx="74360" cy="3123208"/>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Flecha abajo 20"/>
          <p:cNvSpPr/>
          <p:nvPr/>
        </p:nvSpPr>
        <p:spPr>
          <a:xfrm rot="16200000">
            <a:off x="1481006" y="2644910"/>
            <a:ext cx="138798" cy="796281"/>
          </a:xfrm>
          <a:prstGeom prst="down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CuadroTexto 21"/>
          <p:cNvSpPr txBox="1"/>
          <p:nvPr/>
        </p:nvSpPr>
        <p:spPr>
          <a:xfrm>
            <a:off x="8088086" y="2248452"/>
            <a:ext cx="3899729" cy="830997"/>
          </a:xfrm>
          <a:prstGeom prst="rect">
            <a:avLst/>
          </a:prstGeom>
          <a:solidFill>
            <a:schemeClr val="bg1"/>
          </a:solidFill>
        </p:spPr>
        <p:txBody>
          <a:bodyPr wrap="square" rtlCol="0">
            <a:spAutoFit/>
          </a:bodyPr>
          <a:lstStyle/>
          <a:p>
            <a:r>
              <a:rPr lang="es-MX" sz="1200" dirty="0" smtClean="0">
                <a:latin typeface="Arial" panose="020B0604020202020204" pitchFamily="34" charset="0"/>
                <a:cs typeface="Arial" panose="020B0604020202020204" pitchFamily="34" charset="0"/>
              </a:rPr>
              <a:t>Es:</a:t>
            </a:r>
          </a:p>
          <a:p>
            <a:r>
              <a:rPr lang="es-MX" sz="1200" dirty="0" smtClean="0">
                <a:latin typeface="Arial" panose="020B0604020202020204" pitchFamily="34" charset="0"/>
                <a:cs typeface="Arial" panose="020B0604020202020204" pitchFamily="34" charset="0"/>
              </a:rPr>
              <a:t>Financiamiento con Fuente de Pago de Ingresos de Libre Disposición – Amortización de la deuda Pública con Gasto No Etiquetado</a:t>
            </a:r>
            <a:endParaRPr lang="es-MX"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388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2175929" y="-84191"/>
            <a:ext cx="9223591" cy="369332"/>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Formato 4 Balance Presupuestario – LDF </a:t>
            </a:r>
            <a:endParaRPr lang="es-MX"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nvPr>
        </p:nvGraphicFramePr>
        <p:xfrm>
          <a:off x="1811866" y="285141"/>
          <a:ext cx="10295692" cy="1203437"/>
        </p:xfrm>
        <a:graphic>
          <a:graphicData uri="http://schemas.openxmlformats.org/drawingml/2006/table">
            <a:tbl>
              <a:tblPr>
                <a:tableStyleId>{616DA210-FB5B-4158-B5E0-FEB733F419BA}</a:tableStyleId>
              </a:tblPr>
              <a:tblGrid>
                <a:gridCol w="2369420"/>
                <a:gridCol w="994310"/>
                <a:gridCol w="1071880"/>
                <a:gridCol w="1107140"/>
                <a:gridCol w="1311643"/>
                <a:gridCol w="1015465"/>
                <a:gridCol w="1022518"/>
                <a:gridCol w="1403316"/>
              </a:tblGrid>
              <a:tr h="30047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NOMBRE</a:t>
                      </a:r>
                      <a:r>
                        <a:rPr lang="es-MX" sz="1400" baseline="0" dirty="0" smtClean="0">
                          <a:latin typeface="Arial" panose="020B0604020202020204" pitchFamily="34" charset="0"/>
                          <a:cs typeface="Arial" panose="020B0604020202020204" pitchFamily="34" charset="0"/>
                        </a:rPr>
                        <a:t> DEL ENTE PÚBLICO (a)</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9">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aseline="0" dirty="0" smtClean="0">
                          <a:latin typeface="Arial" panose="020B0604020202020204" pitchFamily="34" charset="0"/>
                          <a:cs typeface="Arial" panose="020B0604020202020204" pitchFamily="34" charset="0"/>
                        </a:rPr>
                        <a:t>Balance Presupuestario – LDF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14878">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dirty="0" smtClean="0">
                          <a:latin typeface="Arial" panose="020B0604020202020204" pitchFamily="34" charset="0"/>
                          <a:cs typeface="Arial" panose="020B0604020202020204" pitchFamily="34" charset="0"/>
                        </a:rPr>
                        <a:t>Del 1 de enero</a:t>
                      </a:r>
                      <a:r>
                        <a:rPr lang="es-MX" sz="1400" baseline="0" dirty="0" smtClean="0">
                          <a:latin typeface="Arial" panose="020B0604020202020204" pitchFamily="34" charset="0"/>
                          <a:cs typeface="Arial" panose="020B0604020202020204" pitchFamily="34" charset="0"/>
                        </a:rPr>
                        <a:t> al XX de XXXX de 20XN (b)</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73205">
                <a:tc gridSpan="8">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indent="0" algn="ctr">
                        <a:lnSpc>
                          <a:spcPct val="100000"/>
                        </a:lnSpc>
                        <a:spcBef>
                          <a:spcPts val="100"/>
                        </a:spcBef>
                        <a:spcAft>
                          <a:spcPts val="100"/>
                        </a:spcAft>
                      </a:pPr>
                      <a:r>
                        <a:rPr lang="es-MX" sz="1400" dirty="0" smtClean="0">
                          <a:latin typeface="Arial" panose="020B0604020202020204" pitchFamily="34" charset="0"/>
                          <a:cs typeface="Arial" panose="020B0604020202020204" pitchFamily="34" charset="0"/>
                        </a:rPr>
                        <a:t>(PESOS)</a:t>
                      </a:r>
                      <a:endParaRPr lang="es-MX" sz="1400" b="0" dirty="0">
                        <a:solidFill>
                          <a:schemeClr val="tx1"/>
                        </a:solidFill>
                        <a:latin typeface="Arial" panose="020B0604020202020204" pitchFamily="34" charset="0"/>
                        <a:ea typeface="Calibri"/>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just">
                        <a:lnSpc>
                          <a:spcPts val="1050"/>
                        </a:lnSpc>
                        <a:spcBef>
                          <a:spcPts val="100"/>
                        </a:spcBef>
                        <a:spcAft>
                          <a:spcPts val="100"/>
                        </a:spcAft>
                      </a:pPr>
                      <a:endParaRPr lang="es-MX" sz="1600" b="0" dirty="0">
                        <a:solidFill>
                          <a:srgbClr val="000000"/>
                        </a:solidFill>
                        <a:latin typeface="Century Gothic" panose="020B0502020202020204" pitchFamily="34" charset="0"/>
                        <a:ea typeface="Calibri"/>
                        <a:cs typeface="Times New Roman"/>
                      </a:endParaRPr>
                    </a:p>
                  </a:txBody>
                  <a:tcPr marL="20903" marR="20903" marT="0" marB="0">
                    <a:lnL w="12700" cap="flat" cmpd="sng" algn="ctr">
                      <a:solidFill>
                        <a:srgbClr val="F9B639"/>
                      </a:solidFill>
                      <a:prstDash val="solid"/>
                      <a:round/>
                      <a:headEnd type="none" w="med" len="med"/>
                      <a:tailEnd type="none" w="med" len="med"/>
                    </a:lnL>
                    <a:lnR w="12700" cap="flat" cmpd="sng" algn="ctr">
                      <a:solidFill>
                        <a:srgbClr val="F9B639"/>
                      </a:solidFill>
                      <a:prstDash val="solid"/>
                      <a:round/>
                      <a:headEnd type="none" w="med" len="med"/>
                      <a:tailEnd type="none" w="med" len="med"/>
                    </a:lnR>
                    <a:lnT w="12700" cmpd="sng">
                      <a:solidFill>
                        <a:srgbClr val="F9B639"/>
                      </a:solidFill>
                    </a:lnT>
                    <a:lnB w="12700" cmpd="sng">
                      <a:solidFill>
                        <a:srgbClr val="F9B639"/>
                      </a:solidFill>
                    </a:lnB>
                    <a:lnTlToBr w="12700" cmpd="sng">
                      <a:noFill/>
                      <a:prstDash val="solid"/>
                    </a:lnTlToBr>
                    <a:lnBlToTr w="12700" cmpd="sng">
                      <a:noFill/>
                      <a:prstDash val="solid"/>
                    </a:lnBlToTr>
                    <a:no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bl>
          </a:graphicData>
        </a:graphic>
      </p:graphicFrame>
      <p:graphicFrame>
        <p:nvGraphicFramePr>
          <p:cNvPr id="6" name="Tabla 5"/>
          <p:cNvGraphicFramePr>
            <a:graphicFrameLocks noGrp="1"/>
          </p:cNvGraphicFramePr>
          <p:nvPr>
            <p:extLst/>
          </p:nvPr>
        </p:nvGraphicFramePr>
        <p:xfrm>
          <a:off x="1811866" y="1599072"/>
          <a:ext cx="10295692" cy="4948019"/>
        </p:xfrm>
        <a:graphic>
          <a:graphicData uri="http://schemas.openxmlformats.org/drawingml/2006/table">
            <a:tbl>
              <a:tblPr>
                <a:tableStyleId>{616DA210-FB5B-4158-B5E0-FEB733F419BA}</a:tableStyleId>
              </a:tblPr>
              <a:tblGrid>
                <a:gridCol w="6390737"/>
                <a:gridCol w="1346902"/>
                <a:gridCol w="1227021"/>
                <a:gridCol w="1331032"/>
              </a:tblGrid>
              <a:tr h="46862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indent="182880" algn="ctr">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Concepto (c)</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Estimado/</a:t>
                      </a:r>
                    </a:p>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Aprobado</a:t>
                      </a:r>
                      <a:r>
                        <a:rPr lang="es-MX" sz="1400" b="0" baseline="0" dirty="0" smtClean="0">
                          <a:solidFill>
                            <a:schemeClr val="tx1"/>
                          </a:solidFill>
                          <a:latin typeface="Arial" panose="020B0604020202020204" pitchFamily="34" charset="0"/>
                          <a:cs typeface="Arial" panose="020B0604020202020204" pitchFamily="34" charset="0"/>
                        </a:rPr>
                        <a:t> (d)</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t>
                      </a:r>
                      <a:r>
                        <a:rPr lang="es-MX" sz="1400" b="0" baseline="0" dirty="0" smtClean="0">
                          <a:solidFill>
                            <a:schemeClr val="tx1"/>
                          </a:solidFill>
                          <a:latin typeface="Arial" panose="020B0604020202020204" pitchFamily="34" charset="0"/>
                          <a:cs typeface="Arial" panose="020B0604020202020204" pitchFamily="34" charset="0"/>
                        </a:rPr>
                        <a:t> </a:t>
                      </a:r>
                      <a:r>
                        <a:rPr lang="es-MX" sz="1400" b="0" dirty="0" smtClean="0">
                          <a:solidFill>
                            <a:schemeClr val="tx1"/>
                          </a:solidFill>
                          <a:latin typeface="Arial" panose="020B0604020202020204" pitchFamily="34" charset="0"/>
                          <a:cs typeface="Arial" panose="020B0604020202020204" pitchFamily="34" charset="0"/>
                        </a:rPr>
                        <a:t>Devengado</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Recaudado/</a:t>
                      </a:r>
                    </a:p>
                    <a:p>
                      <a:pPr indent="182880" algn="l">
                        <a:lnSpc>
                          <a:spcPts val="1050"/>
                        </a:lnSpc>
                        <a:spcBef>
                          <a:spcPts val="100"/>
                        </a:spcBef>
                        <a:spcAft>
                          <a:spcPts val="100"/>
                        </a:spcAft>
                      </a:pPr>
                      <a:r>
                        <a:rPr lang="es-MX" sz="1400" b="0" dirty="0" smtClean="0">
                          <a:solidFill>
                            <a:schemeClr val="tx1"/>
                          </a:solidFill>
                          <a:latin typeface="Arial" panose="020B0604020202020204" pitchFamily="34" charset="0"/>
                          <a:cs typeface="Arial" panose="020B0604020202020204" pitchFamily="34" charset="0"/>
                        </a:rPr>
                        <a:t>      </a:t>
                      </a:r>
                      <a:r>
                        <a:rPr lang="es-MX" sz="1400" b="0" baseline="0" dirty="0" smtClean="0">
                          <a:solidFill>
                            <a:schemeClr val="tx1"/>
                          </a:solidFill>
                          <a:latin typeface="Arial" panose="020B0604020202020204" pitchFamily="34" charset="0"/>
                          <a:cs typeface="Arial" panose="020B0604020202020204" pitchFamily="34" charset="0"/>
                        </a:rPr>
                        <a:t>  </a:t>
                      </a:r>
                      <a:r>
                        <a:rPr lang="es-MX" sz="1400" b="0" dirty="0" smtClean="0">
                          <a:solidFill>
                            <a:schemeClr val="tx1"/>
                          </a:solidFill>
                          <a:latin typeface="Arial" panose="020B0604020202020204" pitchFamily="34" charset="0"/>
                          <a:cs typeface="Arial" panose="020B0604020202020204" pitchFamily="34" charset="0"/>
                        </a:rPr>
                        <a:t>Pagado </a:t>
                      </a:r>
                    </a:p>
                  </a:txBody>
                  <a:tcPr marL="20903" marR="20903" marT="0" marB="0" anchor="ctr">
                    <a:lnB w="12700" cap="flat" cmpd="sng" algn="ctr">
                      <a:solidFill>
                        <a:schemeClr val="tx1"/>
                      </a:solidFill>
                      <a:prstDash val="solid"/>
                      <a:round/>
                      <a:headEnd type="none" w="med" len="med"/>
                      <a:tailEnd type="none" w="med" len="med"/>
                    </a:lnB>
                    <a:solidFill>
                      <a:schemeClr val="bg1">
                        <a:lumMod val="85000"/>
                      </a:schemeClr>
                    </a:solidFill>
                  </a:tcPr>
                </a:tc>
              </a:tr>
              <a:tr h="115334">
                <a:tc>
                  <a:txBody>
                    <a:bodyPr/>
                    <a:lstStyle/>
                    <a:p>
                      <a:pPr indent="182880" algn="l">
                        <a:lnSpc>
                          <a:spcPts val="1050"/>
                        </a:lnSpc>
                        <a:spcBef>
                          <a:spcPts val="100"/>
                        </a:spcBef>
                        <a:spcAft>
                          <a:spcPts val="100"/>
                        </a:spcAft>
                      </a:pPr>
                      <a:endParaRPr lang="es-MX" sz="1400" b="1"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1">
                        <a:lumMod val="20000"/>
                        <a:lumOff val="80000"/>
                      </a:schemeClr>
                    </a:solidFill>
                  </a:tcPr>
                </a:tc>
              </a:tr>
              <a:tr h="263615">
                <a:tc>
                  <a:txBody>
                    <a:bodyPr/>
                    <a:lstStyle/>
                    <a:p>
                      <a:pPr indent="182880" algn="l">
                        <a:lnSpc>
                          <a:spcPts val="1050"/>
                        </a:lnSpc>
                        <a:spcBef>
                          <a:spcPts val="100"/>
                        </a:spcBef>
                        <a:spcAft>
                          <a:spcPts val="100"/>
                        </a:spcAft>
                      </a:pPr>
                      <a:r>
                        <a:rPr lang="es-MX" sz="1400" b="0" baseline="0" dirty="0" smtClean="0">
                          <a:solidFill>
                            <a:schemeClr val="tx1"/>
                          </a:solidFill>
                          <a:latin typeface="Arial" panose="020B0604020202020204" pitchFamily="34" charset="0"/>
                          <a:cs typeface="Arial" panose="020B0604020202020204" pitchFamily="34" charset="0"/>
                        </a:rPr>
                        <a:t>A2. Transferencias Federales Etiquetadas </a:t>
                      </a: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ctr">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619">
                <a:tc>
                  <a:txBody>
                    <a:bodyPr/>
                    <a:lstStyle/>
                    <a:p>
                      <a:r>
                        <a:rPr lang="es-MX" sz="1400" dirty="0" smtClean="0">
                          <a:latin typeface="Arial" panose="020B0604020202020204" pitchFamily="34" charset="0"/>
                          <a:cs typeface="Arial" panose="020B0604020202020204" pitchFamily="34" charset="0"/>
                        </a:rPr>
                        <a:t>  A3.2</a:t>
                      </a:r>
                      <a:r>
                        <a:rPr lang="es-MX" sz="1400" baseline="0" dirty="0" smtClean="0">
                          <a:latin typeface="Arial" panose="020B0604020202020204" pitchFamily="34" charset="0"/>
                          <a:cs typeface="Arial" panose="020B0604020202020204" pitchFamily="34" charset="0"/>
                        </a:rPr>
                        <a:t> Financiamiento Neto con Fuente de Pago de Transferencias Federales Etiquetadas   </a:t>
                      </a:r>
                    </a:p>
                    <a:p>
                      <a:r>
                        <a:rPr lang="es-MX" sz="1400" baseline="0" dirty="0" smtClean="0">
                          <a:latin typeface="Arial" panose="020B0604020202020204" pitchFamily="34" charset="0"/>
                          <a:cs typeface="Arial" panose="020B0604020202020204" pitchFamily="34" charset="0"/>
                        </a:rPr>
                        <a:t>           (A3.2 = F2 – G2)</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37752">
                <a:tc>
                  <a:txBody>
                    <a:bodyPr/>
                    <a:lstStyle/>
                    <a:p>
                      <a:r>
                        <a:rPr lang="es-MX" sz="1400" baseline="0" dirty="0" smtClean="0">
                          <a:latin typeface="Arial" panose="020B0604020202020204" pitchFamily="34" charset="0"/>
                          <a:cs typeface="Arial" panose="020B0604020202020204" pitchFamily="34" charset="0"/>
                        </a:rPr>
                        <a:t>          F2. Financiamiento con Fuente de Pago de Transferencias Federales Etiquetadas </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230659">
                <a:tc>
                  <a:txBody>
                    <a:bodyPr/>
                    <a:lstStyle/>
                    <a:p>
                      <a:r>
                        <a:rPr lang="es-MX" sz="1400" baseline="0" dirty="0" smtClean="0">
                          <a:latin typeface="Arial" panose="020B0604020202020204" pitchFamily="34" charset="0"/>
                          <a:cs typeface="Arial" panose="020B0604020202020204" pitchFamily="34" charset="0"/>
                        </a:rPr>
                        <a:t>          G2. Amortización de la Deuda Pública con Gasto Etiquetado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dirty="0" smtClean="0">
                          <a:latin typeface="Arial" panose="020B0604020202020204" pitchFamily="34" charset="0"/>
                          <a:cs typeface="Arial" panose="020B0604020202020204" pitchFamily="34" charset="0"/>
                        </a:rPr>
                        <a:t>      B2.</a:t>
                      </a:r>
                      <a:r>
                        <a:rPr lang="es-MX" sz="1400" baseline="0" dirty="0" smtClean="0">
                          <a:latin typeface="Arial" panose="020B0604020202020204" pitchFamily="34" charset="0"/>
                          <a:cs typeface="Arial" panose="020B0604020202020204" pitchFamily="34" charset="0"/>
                        </a:rPr>
                        <a:t> Gasto Etiquetado (sin incluir Amortización de la Deuda Pública)</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dirty="0" smtClean="0">
                          <a:latin typeface="Arial" panose="020B0604020202020204" pitchFamily="34" charset="0"/>
                          <a:cs typeface="Arial" panose="020B0604020202020204" pitchFamily="34" charset="0"/>
                        </a:rPr>
                        <a:t>      C2. Remanentes de Transferencias</a:t>
                      </a:r>
                      <a:r>
                        <a:rPr lang="es-MX" sz="1400" baseline="0" dirty="0" smtClean="0">
                          <a:latin typeface="Arial" panose="020B0604020202020204" pitchFamily="34" charset="0"/>
                          <a:cs typeface="Arial" panose="020B0604020202020204" pitchFamily="34" charset="0"/>
                        </a:rPr>
                        <a:t> Federales Etiquetadas aplicados en el periodo</a:t>
                      </a:r>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endParaRPr lang="es-MX" sz="1400"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baseline="0" dirty="0" smtClean="0">
                          <a:latin typeface="Arial" panose="020B0604020202020204" pitchFamily="34" charset="0"/>
                          <a:cs typeface="Arial" panose="020B0604020202020204" pitchFamily="34" charset="0"/>
                        </a:rPr>
                        <a:t>      VII. Balance Presupuestario de Recursos Etiquetados (VII = A2 + A3.2 – B2 + C2)</a:t>
                      </a:r>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321276">
                <a:tc>
                  <a:txBody>
                    <a:bodyPr/>
                    <a:lstStyle/>
                    <a:p>
                      <a:r>
                        <a:rPr lang="es-MX" sz="1400" b="1" dirty="0" smtClean="0">
                          <a:latin typeface="Arial" panose="020B0604020202020204" pitchFamily="34" charset="0"/>
                          <a:cs typeface="Arial" panose="020B0604020202020204" pitchFamily="34" charset="0"/>
                        </a:rPr>
                        <a:t>      VIII. Balance</a:t>
                      </a:r>
                      <a:r>
                        <a:rPr lang="es-MX" sz="1400" b="1" baseline="0" dirty="0" smtClean="0">
                          <a:latin typeface="Arial" panose="020B0604020202020204" pitchFamily="34" charset="0"/>
                          <a:cs typeface="Arial" panose="020B0604020202020204" pitchFamily="34" charset="0"/>
                        </a:rPr>
                        <a:t> Presupuestario de Recursos Etiquetados sin Financiamiento Neto              </a:t>
                      </a:r>
                    </a:p>
                    <a:p>
                      <a:r>
                        <a:rPr lang="es-MX" sz="1400" b="1" baseline="0" dirty="0" smtClean="0">
                          <a:latin typeface="Arial" panose="020B0604020202020204" pitchFamily="34" charset="0"/>
                          <a:cs typeface="Arial" panose="020B0604020202020204" pitchFamily="34" charset="0"/>
                        </a:rPr>
                        <a:t>             (VIII = VII – A3.2)</a:t>
                      </a:r>
                      <a:endParaRPr lang="es-MX" sz="1400" b="1" dirty="0">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indent="182880" algn="l">
                        <a:lnSpc>
                          <a:spcPts val="1050"/>
                        </a:lnSpc>
                        <a:spcBef>
                          <a:spcPts val="100"/>
                        </a:spcBef>
                        <a:spcAft>
                          <a:spcPts val="100"/>
                        </a:spcAft>
                      </a:pPr>
                      <a:endParaRPr lang="es-MX" sz="1400" b="0" dirty="0" smtClean="0">
                        <a:solidFill>
                          <a:schemeClr val="tx1"/>
                        </a:solidFill>
                        <a:latin typeface="Arial" panose="020B0604020202020204" pitchFamily="34" charset="0"/>
                        <a:cs typeface="Arial" panose="020B0604020202020204" pitchFamily="34" charset="0"/>
                      </a:endParaRPr>
                    </a:p>
                  </a:txBody>
                  <a:tcPr marL="20903" marR="209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bl>
          </a:graphicData>
        </a:graphic>
      </p:graphicFrame>
      <p:sp>
        <p:nvSpPr>
          <p:cNvPr id="7" name="Flecha abajo 6"/>
          <p:cNvSpPr/>
          <p:nvPr/>
        </p:nvSpPr>
        <p:spPr>
          <a:xfrm flipH="1">
            <a:off x="0" y="0"/>
            <a:ext cx="87086" cy="4299857"/>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Flecha abajo 7"/>
          <p:cNvSpPr/>
          <p:nvPr/>
        </p:nvSpPr>
        <p:spPr>
          <a:xfrm rot="16200000" flipH="1">
            <a:off x="850687" y="3280721"/>
            <a:ext cx="197580" cy="190927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lecha abajo 8"/>
          <p:cNvSpPr/>
          <p:nvPr/>
        </p:nvSpPr>
        <p:spPr>
          <a:xfrm flipH="1">
            <a:off x="163286" y="-1"/>
            <a:ext cx="76200" cy="4942115"/>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abajo 9"/>
          <p:cNvSpPr/>
          <p:nvPr/>
        </p:nvSpPr>
        <p:spPr>
          <a:xfrm rot="16200000" flipH="1">
            <a:off x="1019134" y="3888687"/>
            <a:ext cx="197580" cy="1909275"/>
          </a:xfrm>
          <a:prstGeom prst="down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Flecha abajo 10"/>
          <p:cNvSpPr/>
          <p:nvPr/>
        </p:nvSpPr>
        <p:spPr>
          <a:xfrm>
            <a:off x="407933" y="0"/>
            <a:ext cx="45719" cy="3276600"/>
          </a:xfrm>
          <a:prstGeom prst="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lecha abajo 11"/>
          <p:cNvSpPr/>
          <p:nvPr/>
        </p:nvSpPr>
        <p:spPr>
          <a:xfrm rot="16200000">
            <a:off x="1197004" y="2356579"/>
            <a:ext cx="156874" cy="1713893"/>
          </a:xfrm>
          <a:prstGeom prst="down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Flecha abajo 12"/>
          <p:cNvSpPr/>
          <p:nvPr/>
        </p:nvSpPr>
        <p:spPr>
          <a:xfrm>
            <a:off x="623394" y="5453"/>
            <a:ext cx="105949" cy="372073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Flecha abajo 13"/>
          <p:cNvSpPr/>
          <p:nvPr/>
        </p:nvSpPr>
        <p:spPr>
          <a:xfrm rot="16200000">
            <a:off x="1401053" y="2825512"/>
            <a:ext cx="144784" cy="165655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CuadroTexto 1"/>
          <p:cNvSpPr txBox="1"/>
          <p:nvPr/>
        </p:nvSpPr>
        <p:spPr>
          <a:xfrm>
            <a:off x="8207829" y="2275114"/>
            <a:ext cx="3899729" cy="830997"/>
          </a:xfrm>
          <a:prstGeom prst="rect">
            <a:avLst/>
          </a:prstGeom>
          <a:solidFill>
            <a:schemeClr val="bg1"/>
          </a:solidFill>
        </p:spPr>
        <p:txBody>
          <a:bodyPr wrap="square" rtlCol="0">
            <a:spAutoFit/>
          </a:bodyPr>
          <a:lstStyle/>
          <a:p>
            <a:r>
              <a:rPr lang="es-MX" sz="1200" dirty="0" smtClean="0">
                <a:latin typeface="Arial" panose="020B0604020202020204" pitchFamily="34" charset="0"/>
                <a:cs typeface="Arial" panose="020B0604020202020204" pitchFamily="34" charset="0"/>
              </a:rPr>
              <a:t>Es:</a:t>
            </a:r>
          </a:p>
          <a:p>
            <a:r>
              <a:rPr lang="es-MX" sz="1200" dirty="0" smtClean="0">
                <a:latin typeface="Arial" panose="020B0604020202020204" pitchFamily="34" charset="0"/>
                <a:cs typeface="Arial" panose="020B0604020202020204" pitchFamily="34" charset="0"/>
              </a:rPr>
              <a:t>Financiamiento con Fuente de Pago de Trasferencias </a:t>
            </a:r>
            <a:r>
              <a:rPr lang="es-MX" sz="1200" dirty="0">
                <a:latin typeface="Arial" panose="020B0604020202020204" pitchFamily="34" charset="0"/>
                <a:cs typeface="Arial" panose="020B0604020202020204" pitchFamily="34" charset="0"/>
              </a:rPr>
              <a:t>F</a:t>
            </a:r>
            <a:r>
              <a:rPr lang="es-MX" sz="1200" dirty="0" smtClean="0">
                <a:latin typeface="Arial" panose="020B0604020202020204" pitchFamily="34" charset="0"/>
                <a:cs typeface="Arial" panose="020B0604020202020204" pitchFamily="34" charset="0"/>
              </a:rPr>
              <a:t>ederales </a:t>
            </a:r>
            <a:r>
              <a:rPr lang="es-MX" sz="1200" dirty="0">
                <a:latin typeface="Arial" panose="020B0604020202020204" pitchFamily="34" charset="0"/>
                <a:cs typeface="Arial" panose="020B0604020202020204" pitchFamily="34" charset="0"/>
              </a:rPr>
              <a:t>E</a:t>
            </a:r>
            <a:r>
              <a:rPr lang="es-MX" sz="1200" dirty="0" smtClean="0">
                <a:latin typeface="Arial" panose="020B0604020202020204" pitchFamily="34" charset="0"/>
                <a:cs typeface="Arial" panose="020B0604020202020204" pitchFamily="34" charset="0"/>
              </a:rPr>
              <a:t>tiquetadas – Amortización de la deuda Pública con Gasto Etiquetado</a:t>
            </a:r>
            <a:endParaRPr lang="es-MX" sz="1200" dirty="0">
              <a:latin typeface="Arial" panose="020B0604020202020204" pitchFamily="34" charset="0"/>
              <a:cs typeface="Arial" panose="020B0604020202020204" pitchFamily="34" charset="0"/>
            </a:endParaRPr>
          </a:p>
        </p:txBody>
      </p:sp>
      <p:sp>
        <p:nvSpPr>
          <p:cNvPr id="15" name="Flecha abajo 14"/>
          <p:cNvSpPr/>
          <p:nvPr/>
        </p:nvSpPr>
        <p:spPr>
          <a:xfrm>
            <a:off x="764740" y="5453"/>
            <a:ext cx="134345" cy="2400290"/>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Flecha abajo 15"/>
          <p:cNvSpPr/>
          <p:nvPr/>
        </p:nvSpPr>
        <p:spPr>
          <a:xfrm rot="16200000">
            <a:off x="1316284" y="1733125"/>
            <a:ext cx="156873" cy="1240856"/>
          </a:xfrm>
          <a:prstGeom prst="downArrow">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13892870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8257" y="527744"/>
            <a:ext cx="10828865" cy="5262979"/>
          </a:xfrm>
          <a:prstGeom prst="rect">
            <a:avLst/>
          </a:prstGeom>
        </p:spPr>
        <p:txBody>
          <a:bodyPr wrap="square">
            <a:spAutoFit/>
          </a:bodyPr>
          <a:lstStyle/>
          <a:p>
            <a:pPr algn="ctr" fontAlgn="ctr"/>
            <a:r>
              <a:rPr lang="es-MX" sz="8000" dirty="0" smtClean="0">
                <a:latin typeface="Cambria" panose="02040503050406030204" pitchFamily="18" charset="0"/>
                <a:cs typeface="Arial" panose="020B0604020202020204" pitchFamily="34" charset="0"/>
              </a:rPr>
              <a:t>Anexo 3</a:t>
            </a:r>
          </a:p>
          <a:p>
            <a:pPr algn="ctr" fontAlgn="ctr"/>
            <a:endParaRPr lang="es-MX" sz="8000" dirty="0" smtClean="0">
              <a:latin typeface="Cambria" panose="02040503050406030204" pitchFamily="18" charset="0"/>
              <a:cs typeface="Arial" panose="020B0604020202020204" pitchFamily="34" charset="0"/>
            </a:endParaRPr>
          </a:p>
          <a:p>
            <a:pPr lvl="0" indent="182563" algn="ctr" eaLnBrk="0" fontAlgn="base" hangingPunct="0">
              <a:spcBef>
                <a:spcPct val="0"/>
              </a:spcBef>
              <a:spcAft>
                <a:spcPct val="0"/>
              </a:spcAft>
            </a:pPr>
            <a:r>
              <a:rPr lang="es-ES" altLang="es-MX" sz="4400" dirty="0" smtClean="0">
                <a:latin typeface="Cambria" panose="02040503050406030204" pitchFamily="18" charset="0"/>
                <a:cs typeface="Arial" panose="020B0604020202020204" pitchFamily="34" charset="0"/>
              </a:rPr>
              <a:t>”GUÍA </a:t>
            </a:r>
            <a:r>
              <a:rPr lang="es-ES" altLang="es-MX" sz="4400" dirty="0">
                <a:latin typeface="Cambria" panose="02040503050406030204" pitchFamily="18" charset="0"/>
                <a:cs typeface="Arial" panose="020B0604020202020204" pitchFamily="34" charset="0"/>
              </a:rPr>
              <a:t>DE CUMPLIMIENTO DE LA LEY DE DISCIPLINA FINANCIERA DE LAS ENTIDADES FEDERATIVAS Y LOS MUNICIPIOS”</a:t>
            </a:r>
          </a:p>
        </p:txBody>
      </p:sp>
    </p:spTree>
    <p:extLst>
      <p:ext uri="{BB962C8B-B14F-4D97-AF65-F5344CB8AC3E}">
        <p14:creationId xmlns:p14="http://schemas.microsoft.com/office/powerpoint/2010/main" val="107665521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480385784"/>
              </p:ext>
            </p:extLst>
          </p:nvPr>
        </p:nvGraphicFramePr>
        <p:xfrm>
          <a:off x="281515" y="526032"/>
          <a:ext cx="11698818" cy="2560320"/>
        </p:xfrm>
        <a:graphic>
          <a:graphicData uri="http://schemas.openxmlformats.org/drawingml/2006/table">
            <a:tbl>
              <a:tblPr firstRow="1" firstCol="1" bandRow="1">
                <a:tableStyleId>{69CF1AB2-1976-4502-BF36-3FF5EA218861}</a:tableStyleId>
              </a:tblPr>
              <a:tblGrid>
                <a:gridCol w="3458273"/>
                <a:gridCol w="157843"/>
                <a:gridCol w="2492018"/>
                <a:gridCol w="144966"/>
                <a:gridCol w="1427356"/>
                <a:gridCol w="825190"/>
                <a:gridCol w="1003610"/>
                <a:gridCol w="1101457"/>
                <a:gridCol w="1088105"/>
              </a:tblGrid>
              <a:tr h="44450">
                <a:tc gridSpan="9">
                  <a:txBody>
                    <a:bodyPr/>
                    <a:lstStyle/>
                    <a:p>
                      <a:pPr algn="ctr">
                        <a:spcBef>
                          <a:spcPts val="200"/>
                        </a:spcBef>
                        <a:spcAft>
                          <a:spcPts val="200"/>
                        </a:spcAft>
                      </a:pPr>
                      <a:r>
                        <a:rPr lang="es-MX" sz="1400" dirty="0">
                          <a:effectLst/>
                        </a:rPr>
                        <a:t>NOMBRE DEL ENTE PÚBLICO (a)</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44450">
                <a:tc gridSpan="9">
                  <a:txBody>
                    <a:bodyPr/>
                    <a:lstStyle/>
                    <a:p>
                      <a:pPr algn="ctr">
                        <a:spcBef>
                          <a:spcPts val="200"/>
                        </a:spcBef>
                        <a:spcAft>
                          <a:spcPts val="200"/>
                        </a:spcAft>
                      </a:pPr>
                      <a:r>
                        <a:rPr lang="es-MX" sz="1400" dirty="0">
                          <a:effectLst/>
                        </a:rPr>
                        <a:t>Guía de Cumplimiento de la Ley de Disciplina Financiera de las Entidades Federativas y Municipios</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44450">
                <a:tc gridSpan="9">
                  <a:txBody>
                    <a:bodyPr/>
                    <a:lstStyle/>
                    <a:p>
                      <a:pPr algn="ctr">
                        <a:spcBef>
                          <a:spcPts val="200"/>
                        </a:spcBef>
                        <a:spcAft>
                          <a:spcPts val="200"/>
                        </a:spcAft>
                      </a:pPr>
                      <a:r>
                        <a:rPr lang="es-MX" sz="1400" dirty="0">
                          <a:effectLst/>
                        </a:rPr>
                        <a:t>Del 1 de enero al 31 de diciembre de 20XN (b)</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44450">
                <a:tc gridSpan="9">
                  <a:txBody>
                    <a:bodyPr/>
                    <a:lstStyle/>
                    <a:p>
                      <a:pPr algn="ctr">
                        <a:spcBef>
                          <a:spcPts val="200"/>
                        </a:spcBef>
                        <a:spcAft>
                          <a:spcPts val="200"/>
                        </a:spcAft>
                      </a:pPr>
                      <a:r>
                        <a:rPr lang="es-MX" sz="14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8100">
                <a:tc rowSpan="3">
                  <a:txBody>
                    <a:bodyPr/>
                    <a:lstStyle/>
                    <a:p>
                      <a:pPr>
                        <a:spcBef>
                          <a:spcPts val="200"/>
                        </a:spcBef>
                        <a:spcAft>
                          <a:spcPts val="200"/>
                        </a:spcAft>
                      </a:pPr>
                      <a:r>
                        <a:rPr lang="es-MX" sz="1400" dirty="0">
                          <a:effectLst/>
                        </a:rPr>
                        <a:t>Indicadores de Observancia (c)</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4">
                  <a:txBody>
                    <a:bodyPr/>
                    <a:lstStyle/>
                    <a:p>
                      <a:pPr algn="ctr">
                        <a:spcBef>
                          <a:spcPts val="200"/>
                        </a:spcBef>
                        <a:spcAft>
                          <a:spcPts val="200"/>
                        </a:spcAft>
                      </a:pPr>
                      <a:r>
                        <a:rPr lang="es-MX" sz="1400" dirty="0">
                          <a:effectLst/>
                        </a:rPr>
                        <a:t>Implementación</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ctr">
                        <a:spcBef>
                          <a:spcPts val="200"/>
                        </a:spcBef>
                        <a:spcAft>
                          <a:spcPts val="200"/>
                        </a:spcAft>
                      </a:pPr>
                      <a:r>
                        <a:rPr lang="es-MX" sz="1400">
                          <a:effectLst/>
                        </a:rPr>
                        <a:t>Resultado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rowSpan="3">
                  <a:txBody>
                    <a:bodyPr/>
                    <a:lstStyle/>
                    <a:p>
                      <a:pPr algn="ctr">
                        <a:spcBef>
                          <a:spcPts val="200"/>
                        </a:spcBef>
                        <a:spcAft>
                          <a:spcPts val="200"/>
                        </a:spcAft>
                      </a:pPr>
                      <a:r>
                        <a:rPr lang="es-MX" sz="1400">
                          <a:effectLst/>
                        </a:rPr>
                        <a:t>Fundamento (h)</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rowSpan="3">
                  <a:txBody>
                    <a:bodyPr/>
                    <a:lstStyle/>
                    <a:p>
                      <a:pPr algn="ctr">
                        <a:spcBef>
                          <a:spcPts val="200"/>
                        </a:spcBef>
                        <a:spcAft>
                          <a:spcPts val="200"/>
                        </a:spcAft>
                      </a:pPr>
                      <a:r>
                        <a:rPr lang="es-MX" sz="1400" dirty="0">
                          <a:effectLst/>
                        </a:rPr>
                        <a:t>Comentarios (i)</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38100">
                <a:tc vMerge="1">
                  <a:txBody>
                    <a:bodyPr/>
                    <a:lstStyle/>
                    <a:p>
                      <a:endParaRPr lang="es-MX"/>
                    </a:p>
                  </a:txBody>
                  <a:tcPr/>
                </a:tc>
                <a:tc gridSpan="2">
                  <a:txBody>
                    <a:bodyPr/>
                    <a:lstStyle/>
                    <a:p>
                      <a:pPr algn="ctr">
                        <a:spcBef>
                          <a:spcPts val="200"/>
                        </a:spcBef>
                        <a:spcAft>
                          <a:spcPts val="200"/>
                        </a:spcAft>
                      </a:pPr>
                      <a:r>
                        <a:rPr lang="es-MX" sz="1400">
                          <a:effectLst/>
                        </a:rPr>
                        <a:t>SI</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gridSpan="2">
                  <a:txBody>
                    <a:bodyPr/>
                    <a:lstStyle/>
                    <a:p>
                      <a:pPr algn="ctr">
                        <a:spcBef>
                          <a:spcPts val="200"/>
                        </a:spcBef>
                        <a:spcAft>
                          <a:spcPts val="200"/>
                        </a:spcAft>
                      </a:pPr>
                      <a:r>
                        <a:rPr lang="es-MX" sz="1400">
                          <a:effectLst/>
                        </a:rPr>
                        <a:t>NO</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vMerge="1">
                  <a:txBody>
                    <a:bodyPr/>
                    <a:lstStyle/>
                    <a:p>
                      <a:endParaRPr lang="es-MX"/>
                    </a:p>
                  </a:txBody>
                  <a:tcPr/>
                </a:tc>
                <a:tc vMerge="1">
                  <a:txBody>
                    <a:bodyPr/>
                    <a:lstStyle/>
                    <a:p>
                      <a:endParaRPr lang="es-MX"/>
                    </a:p>
                  </a:txBody>
                  <a:tcPr/>
                </a:tc>
              </a:tr>
              <a:tr h="38100">
                <a:tc vMerge="1">
                  <a:txBody>
                    <a:bodyPr/>
                    <a:lstStyle/>
                    <a:p>
                      <a:endParaRPr lang="es-MX"/>
                    </a:p>
                  </a:txBody>
                  <a:tcPr/>
                </a:tc>
                <a:tc>
                  <a:txBody>
                    <a:bodyPr/>
                    <a:lstStyle/>
                    <a:p>
                      <a:pPr algn="ctr">
                        <a:spcBef>
                          <a:spcPts val="200"/>
                        </a:spcBef>
                        <a:spcAft>
                          <a:spcPts val="200"/>
                        </a:spcAft>
                      </a:pPr>
                      <a:r>
                        <a:rPr lang="es-MX" sz="14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Mecanismo de Verificación (d)</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Fecha estimada de cumplimiento (e)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Monto o valor (f)</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Unidad (pesos/porcentaje) (g)</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vMerge="1">
                  <a:txBody>
                    <a:bodyPr/>
                    <a:lstStyle/>
                    <a:p>
                      <a:endParaRPr lang="es-MX"/>
                    </a:p>
                  </a:txBody>
                  <a:tcPr/>
                </a:tc>
                <a:tc vMerge="1">
                  <a:txBody>
                    <a:bodyPr/>
                    <a:lstStyle/>
                    <a:p>
                      <a:endParaRPr lang="es-MX"/>
                    </a:p>
                  </a:txBody>
                  <a:tcPr/>
                </a:tc>
              </a:tr>
              <a:tr h="38100">
                <a:tc gridSpan="5">
                  <a:txBody>
                    <a:bodyPr/>
                    <a:lstStyle/>
                    <a:p>
                      <a:pP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ct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38100">
                <a:tc gridSpan="5">
                  <a:txBody>
                    <a:bodyPr/>
                    <a:lstStyle/>
                    <a:p>
                      <a:pP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smtClean="0">
                          <a:effectLst/>
                        </a:rPr>
                        <a:t> </a:t>
                      </a:r>
                      <a:endParaRPr lang="es-MX" sz="1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bl>
          </a:graphicData>
        </a:graphic>
      </p:graphicFrame>
      <p:sp>
        <p:nvSpPr>
          <p:cNvPr id="3" name="Rectangle 1"/>
          <p:cNvSpPr>
            <a:spLocks noChangeArrowheads="1"/>
          </p:cNvSpPr>
          <p:nvPr/>
        </p:nvSpPr>
        <p:spPr bwMode="auto">
          <a:xfrm>
            <a:off x="152400" y="-5236"/>
            <a:ext cx="113273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825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82563" algn="ctr" defTabSz="914400" rtl="0" eaLnBrk="0" fontAlgn="base" latinLnBrk="0" hangingPunct="0">
              <a:lnSpc>
                <a:spcPct val="100000"/>
              </a:lnSpc>
              <a:spcBef>
                <a:spcPct val="0"/>
              </a:spcBef>
              <a:spcAft>
                <a:spcPct val="0"/>
              </a:spcAft>
              <a:buClrTx/>
              <a:buSzTx/>
              <a:buFontTx/>
              <a:buNone/>
              <a:tabLst/>
            </a:pPr>
            <a:r>
              <a:rPr kumimoji="0" lang="es-ES_tradnl" altLang="es-MX"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ANEXO 3</a:t>
            </a:r>
            <a:endParaRPr kumimoji="0" lang="es-MX" altLang="es-MX" sz="1400" b="0" i="0" u="none" strike="noStrike" cap="none" normalizeH="0" baseline="0" dirty="0" smtClean="0">
              <a:ln>
                <a:noFill/>
              </a:ln>
              <a:solidFill>
                <a:schemeClr val="tx1"/>
              </a:solidFill>
              <a:effectLst/>
              <a:latin typeface="Arial" panose="020B0604020202020204" pitchFamily="34" charset="0"/>
            </a:endParaRPr>
          </a:p>
          <a:p>
            <a:pPr marL="0" marR="0" lvl="0" indent="182563" algn="ctr" defTabSz="914400" rtl="0" eaLnBrk="0" fontAlgn="base" latinLnBrk="0" hangingPunct="0">
              <a:lnSpc>
                <a:spcPct val="100000"/>
              </a:lnSpc>
              <a:spcBef>
                <a:spcPct val="0"/>
              </a:spcBef>
              <a:spcAft>
                <a:spcPct val="0"/>
              </a:spcAft>
              <a:buClrTx/>
              <a:buSzTx/>
              <a:buFontTx/>
              <a:buNone/>
              <a:tabLst/>
            </a:pPr>
            <a:r>
              <a:rPr kumimoji="0" lang="es-ES" altLang="es-MX" sz="14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“GUÍA DE CUMPLIMIENTO DE LA LEY DE DISCIPLINA FINANCIERA DE LAS ENTIDADES FEDERATIVAS Y LOS MUNICIPIOS”</a:t>
            </a:r>
            <a:endParaRPr kumimoji="0" lang="es-ES" altLang="es-MX" sz="14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4" name="Tabla 3"/>
          <p:cNvGraphicFramePr>
            <a:graphicFrameLocks noGrp="1"/>
          </p:cNvGraphicFramePr>
          <p:nvPr>
            <p:extLst>
              <p:ext uri="{D42A27DB-BD31-4B8C-83A1-F6EECF244321}">
                <p14:modId xmlns:p14="http://schemas.microsoft.com/office/powerpoint/2010/main" val="2197474159"/>
              </p:ext>
            </p:extLst>
          </p:nvPr>
        </p:nvGraphicFramePr>
        <p:xfrm>
          <a:off x="276224" y="2882658"/>
          <a:ext cx="11709399" cy="3390412"/>
        </p:xfrm>
        <a:graphic>
          <a:graphicData uri="http://schemas.openxmlformats.org/drawingml/2006/table">
            <a:tbl>
              <a:tblPr firstRow="1" firstCol="1" bandRow="1">
                <a:tableStyleId>{69CF1AB2-1976-4502-BF36-3FF5EA218861}</a:tableStyleId>
              </a:tblPr>
              <a:tblGrid>
                <a:gridCol w="238949"/>
                <a:gridCol w="345251"/>
                <a:gridCol w="2897537"/>
                <a:gridCol w="156117"/>
                <a:gridCol w="2453268"/>
                <a:gridCol w="211874"/>
                <a:gridCol w="813842"/>
                <a:gridCol w="580060"/>
                <a:gridCol w="825190"/>
                <a:gridCol w="981308"/>
                <a:gridCol w="1115121"/>
                <a:gridCol w="1090882"/>
              </a:tblGrid>
              <a:tr h="213588">
                <a:tc gridSpan="8">
                  <a:txBody>
                    <a:bodyPr/>
                    <a:lstStyle/>
                    <a:p>
                      <a:pPr>
                        <a:spcBef>
                          <a:spcPts val="200"/>
                        </a:spcBef>
                        <a:spcAft>
                          <a:spcPts val="200"/>
                        </a:spcAft>
                      </a:pPr>
                      <a:r>
                        <a:rPr lang="es-MX" sz="1400" dirty="0">
                          <a:effectLst/>
                        </a:rPr>
                        <a:t>B. INDICADORES CUALITATIVOS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427176">
                <a:tc>
                  <a:txBody>
                    <a:bodyPr/>
                    <a:lstStyle/>
                    <a:p>
                      <a:pPr algn="ctr">
                        <a:spcBef>
                          <a:spcPts val="200"/>
                        </a:spcBef>
                        <a:spcAft>
                          <a:spcPts val="200"/>
                        </a:spcAft>
                      </a:pPr>
                      <a:r>
                        <a:rPr lang="es-MX" sz="1400">
                          <a:effectLst/>
                        </a:rPr>
                        <a:t>1</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dirty="0">
                          <a:effectLst/>
                        </a:rPr>
                        <a:t>Iniciativa de Ley de Ingresos y Proyecto de Presupuesto de Egresos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625849">
                <a:tc>
                  <a:txBody>
                    <a:bodyPr/>
                    <a:lstStyle/>
                    <a:p>
                      <a:pPr algn="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a.</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a:effectLst/>
                        </a:rPr>
                        <a:t>Objetivos anuales, estrategias y metas para el ejercicio fiscal (t)</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Iniciativa de Ley de Ingresos y Proyecto de Presupuesto de Egresos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Art. 5 y 18 de la LDF</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729501">
                <a:tc>
                  <a:txBody>
                    <a:bodyPr/>
                    <a:lstStyle/>
                    <a:p>
                      <a:pPr algn="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b.</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a:effectLst/>
                        </a:rPr>
                        <a:t>Proyecciones de ejercicios posteriores (u)</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Iniciativa de Ley de Ingresos y Proyecto de Presupuesto de Egresos / Formatos 7 a) y 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Art. 5 y 18 de la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626533">
                <a:tc>
                  <a:txBody>
                    <a:bodyPr/>
                    <a:lstStyle/>
                    <a:p>
                      <a:pPr algn="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c.</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a:effectLst/>
                        </a:rPr>
                        <a:t>Descripción de riesgos relevantes y propuestas de acción para enfrentarlos (v)</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Iniciativa de Ley de Ingresos y Proyecto de Presupuesto de Egresos</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Art. 5 y 18 de la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r h="739987">
                <a:tc>
                  <a:txBody>
                    <a:bodyPr/>
                    <a:lstStyle/>
                    <a:p>
                      <a:pPr algn="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d.</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spcBef>
                          <a:spcPts val="200"/>
                        </a:spcBef>
                        <a:spcAft>
                          <a:spcPts val="200"/>
                        </a:spcAft>
                      </a:pPr>
                      <a:r>
                        <a:rPr lang="es-MX" sz="1400" dirty="0">
                          <a:effectLst/>
                        </a:rPr>
                        <a:t>Resultados de ejercicios fiscales anteriores y el ejercicio fiscal en cuestión (w)</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Iniciativa de Ley de Ingresos y Proyecto de Presupuesto de Egresos / Formatos 7 c) y d)</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gridSpan="2">
                  <a:txBody>
                    <a:bodyPr/>
                    <a:lstStyle/>
                    <a:p>
                      <a:pP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hMerge="1">
                  <a:txBody>
                    <a:bodyPr/>
                    <a:lstStyle/>
                    <a:p>
                      <a:endParaRPr lang="es-MX"/>
                    </a:p>
                  </a:txBody>
                  <a:tcP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a:effectLst/>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Art. 5 y 18 de la LDF</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c>
                  <a:txBody>
                    <a:bodyPr/>
                    <a:lstStyle/>
                    <a:p>
                      <a:pPr algn="ctr">
                        <a:spcBef>
                          <a:spcPts val="200"/>
                        </a:spcBef>
                        <a:spcAft>
                          <a:spcPts val="200"/>
                        </a:spcAft>
                      </a:pPr>
                      <a:r>
                        <a:rPr lang="es-MX" sz="1400" dirty="0">
                          <a:effectLst/>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36830" marR="36830" marT="0" marB="0" anchor="ctr"/>
                </a:tc>
              </a:tr>
            </a:tbl>
          </a:graphicData>
        </a:graphic>
      </p:graphicFrame>
      <p:sp>
        <p:nvSpPr>
          <p:cNvPr id="5" name="CuadroTexto 4"/>
          <p:cNvSpPr txBox="1"/>
          <p:nvPr/>
        </p:nvSpPr>
        <p:spPr>
          <a:xfrm>
            <a:off x="6423102" y="2882658"/>
            <a:ext cx="3590692" cy="1200329"/>
          </a:xfrm>
          <a:prstGeom prst="rect">
            <a:avLst/>
          </a:prstGeom>
          <a:solidFill>
            <a:schemeClr val="bg2"/>
          </a:solidFill>
          <a:ln w="28575">
            <a:solidFill>
              <a:schemeClr val="tx1"/>
            </a:solidFill>
          </a:ln>
        </p:spPr>
        <p:txBody>
          <a:bodyPr wrap="square" rtlCol="0">
            <a:spAutoFit/>
          </a:bodyPr>
          <a:lstStyle/>
          <a:p>
            <a:r>
              <a:rPr lang="es-MX" dirty="0" smtClean="0"/>
              <a:t>Estas guías, están confusas e incompletas puesto que no se específica que es lo que se debe de poner por ejemplo:1-b</a:t>
            </a:r>
            <a:endParaRPr lang="es-MX" dirty="0"/>
          </a:p>
        </p:txBody>
      </p:sp>
      <p:sp>
        <p:nvSpPr>
          <p:cNvPr id="6" name="Rectángulo 5"/>
          <p:cNvSpPr/>
          <p:nvPr/>
        </p:nvSpPr>
        <p:spPr>
          <a:xfrm>
            <a:off x="276224" y="4079545"/>
            <a:ext cx="11704109" cy="88274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54977503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0272713" y="6516689"/>
            <a:ext cx="254000" cy="369887"/>
          </a:xfrm>
          <a:prstGeom prst="rect">
            <a:avLst/>
          </a:prstGeom>
          <a:noFill/>
        </p:spPr>
        <p:txBody>
          <a:bodyPr wrap="none">
            <a:spAutoFit/>
          </a:bodyPr>
          <a:lstStyle/>
          <a:p>
            <a:pPr fontAlgn="base">
              <a:spcBef>
                <a:spcPct val="0"/>
              </a:spcBef>
              <a:spcAft>
                <a:spcPct val="0"/>
              </a:spcAft>
              <a:defRPr/>
            </a:pPr>
            <a:r>
              <a:rPr lang="es-MX" b="1" dirty="0">
                <a:solidFill>
                  <a:prstClr val="white"/>
                </a:solidFill>
                <a:cs typeface="Arial" panose="020B0604020202020204" pitchFamily="34" charset="0"/>
              </a:rPr>
              <a:t> </a:t>
            </a:r>
          </a:p>
        </p:txBody>
      </p:sp>
      <p:sp>
        <p:nvSpPr>
          <p:cNvPr id="6" name="Text Box 5"/>
          <p:cNvSpPr txBox="1">
            <a:spLocks noChangeArrowheads="1"/>
          </p:cNvSpPr>
          <p:nvPr/>
        </p:nvSpPr>
        <p:spPr bwMode="auto">
          <a:xfrm>
            <a:off x="2751893" y="5285583"/>
            <a:ext cx="6807671" cy="1231106"/>
          </a:xfrm>
          <a:prstGeom prst="rect">
            <a:avLst/>
          </a:prstGeom>
          <a:noFill/>
          <a:ln w="9525">
            <a:noFill/>
            <a:miter lim="800000"/>
            <a:headEnd/>
            <a:tailEnd/>
          </a:ln>
        </p:spPr>
        <p:txBody>
          <a:bodyPr wrap="square">
            <a:spAutoFit/>
            <a:scene3d>
              <a:camera prst="orthographicFront"/>
              <a:lightRig rig="threePt" dir="t"/>
            </a:scene3d>
            <a:sp3d extrusionH="57150">
              <a:bevelT w="38100" h="38100"/>
            </a:sp3d>
          </a:bodyPr>
          <a:lstStyle/>
          <a:p>
            <a:pPr algn="ctr">
              <a:defRPr/>
            </a:pPr>
            <a:endParaRPr lang="es-MX" b="1" dirty="0">
              <a:latin typeface="Arial Narrow" pitchFamily="34" charset="0"/>
            </a:endParaRPr>
          </a:p>
          <a:p>
            <a:pPr algn="ctr">
              <a:defRPr/>
            </a:pPr>
            <a:r>
              <a:rPr lang="es-MX" sz="2000" b="1" dirty="0">
                <a:solidFill>
                  <a:schemeClr val="accent2"/>
                </a:solidFill>
                <a:latin typeface="Aharoni" pitchFamily="2" charset="-79"/>
                <a:cs typeface="Aharoni" pitchFamily="2" charset="-79"/>
              </a:rPr>
              <a:t>www.indetec.gob.mx</a:t>
            </a:r>
            <a:r>
              <a:rPr lang="es-MX" sz="2000" b="1" dirty="0">
                <a:solidFill>
                  <a:srgbClr val="7030A0"/>
                </a:solidFill>
                <a:latin typeface="Aharoni" pitchFamily="2" charset="-79"/>
                <a:cs typeface="Aharoni" pitchFamily="2" charset="-79"/>
              </a:rPr>
              <a:t> </a:t>
            </a:r>
          </a:p>
          <a:p>
            <a:pPr algn="ctr">
              <a:defRPr/>
            </a:pPr>
            <a:r>
              <a:rPr lang="es-MX" b="1" dirty="0">
                <a:latin typeface="Arial Narrow" pitchFamily="34" charset="0"/>
              </a:rPr>
              <a:t>Domicilio: Lerdo de Tejada No. 2469, Col. Arcos Sur. C.P. 44500</a:t>
            </a:r>
          </a:p>
          <a:p>
            <a:pPr algn="ctr">
              <a:defRPr/>
            </a:pPr>
            <a:r>
              <a:rPr lang="es-MX" b="1" dirty="0">
                <a:latin typeface="Arial Narrow" pitchFamily="34" charset="0"/>
              </a:rPr>
              <a:t>Tel. y Fax (01 33) 3669 5550 al 59. Guadalajara, Jalisco, México.</a:t>
            </a:r>
            <a:endParaRPr lang="es-ES" dirty="0">
              <a:latin typeface="Arial Narrow" pitchFamily="34" charset="0"/>
            </a:endParaRPr>
          </a:p>
        </p:txBody>
      </p:sp>
      <p:pic>
        <p:nvPicPr>
          <p:cNvPr id="7" name="Picture 2" descr="http://www.anxoperez.com/wp-content/uploads/2014/12/gracia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312" y="623950"/>
            <a:ext cx="7488832" cy="3312368"/>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ChangeArrowheads="1"/>
          </p:cNvSpPr>
          <p:nvPr/>
        </p:nvSpPr>
        <p:spPr bwMode="auto">
          <a:xfrm>
            <a:off x="3079" y="3678707"/>
            <a:ext cx="6152649" cy="1538883"/>
          </a:xfrm>
          <a:prstGeom prst="rect">
            <a:avLst/>
          </a:prstGeom>
          <a:noFill/>
          <a:ln w="9525">
            <a:noFill/>
            <a:miter lim="800000"/>
            <a:headEnd/>
            <a:tailEnd/>
          </a:ln>
        </p:spPr>
        <p:txBody>
          <a:bodyPr wrap="square">
            <a:spAutoFit/>
          </a:bodyPr>
          <a:lstStyle/>
          <a:p>
            <a:pPr algn="ctr"/>
            <a:r>
              <a:rPr lang="es-ES_tradnl" sz="2400" b="1" dirty="0">
                <a:cs typeface="Arial" pitchFamily="34" charset="0"/>
              </a:rPr>
              <a:t>Página Web:</a:t>
            </a:r>
          </a:p>
          <a:p>
            <a:endParaRPr lang="es-ES_tradnl" sz="2400" dirty="0">
              <a:solidFill>
                <a:srgbClr val="990099"/>
              </a:solidFill>
              <a:cs typeface="Arial" pitchFamily="34" charset="0"/>
            </a:endParaRPr>
          </a:p>
          <a:p>
            <a:endParaRPr lang="es-ES_tradnl" dirty="0">
              <a:solidFill>
                <a:srgbClr val="FF8837"/>
              </a:solidFill>
              <a:cs typeface="Arial" pitchFamily="34" charset="0"/>
            </a:endParaRPr>
          </a:p>
          <a:p>
            <a:pPr algn="ctr"/>
            <a:r>
              <a:rPr lang="es-ES_tradnl" sz="2800" b="1" dirty="0">
                <a:solidFill>
                  <a:schemeClr val="tx2">
                    <a:lumMod val="75000"/>
                  </a:schemeClr>
                </a:solidFill>
                <a:cs typeface="Arial" pitchFamily="34" charset="0"/>
              </a:rPr>
              <a:t>www.indetec.gob.mx</a:t>
            </a:r>
          </a:p>
        </p:txBody>
      </p:sp>
      <p:sp>
        <p:nvSpPr>
          <p:cNvPr id="9" name="CuadroTexto 8"/>
          <p:cNvSpPr txBox="1"/>
          <p:nvPr/>
        </p:nvSpPr>
        <p:spPr>
          <a:xfrm>
            <a:off x="5383590" y="3736032"/>
            <a:ext cx="6876764" cy="461665"/>
          </a:xfrm>
          <a:prstGeom prst="rect">
            <a:avLst/>
          </a:prstGeom>
          <a:noFill/>
        </p:spPr>
        <p:txBody>
          <a:bodyPr wrap="square" rtlCol="0">
            <a:spAutoFit/>
          </a:bodyPr>
          <a:lstStyle/>
          <a:p>
            <a:pPr algn="ctr"/>
            <a:r>
              <a:rPr lang="es-MX" sz="2400" b="1" u="sng" dirty="0" smtClean="0"/>
              <a:t>Expositor</a:t>
            </a:r>
            <a:endParaRPr lang="es-MX" sz="2400" dirty="0"/>
          </a:p>
        </p:txBody>
      </p:sp>
      <p:sp>
        <p:nvSpPr>
          <p:cNvPr id="10" name="CuadroTexto 9"/>
          <p:cNvSpPr txBox="1"/>
          <p:nvPr/>
        </p:nvSpPr>
        <p:spPr>
          <a:xfrm>
            <a:off x="5315236" y="4287644"/>
            <a:ext cx="6876764" cy="1200329"/>
          </a:xfrm>
          <a:prstGeom prst="rect">
            <a:avLst/>
          </a:prstGeom>
          <a:noFill/>
        </p:spPr>
        <p:txBody>
          <a:bodyPr wrap="square" rtlCol="0">
            <a:spAutoFit/>
          </a:bodyPr>
          <a:lstStyle/>
          <a:p>
            <a:pPr algn="ctr"/>
            <a:r>
              <a:rPr lang="es-MX" sz="2400" b="1" dirty="0" smtClean="0"/>
              <a:t>L.C.P. Osvaldo J. Castellanos </a:t>
            </a:r>
            <a:r>
              <a:rPr lang="es-MX" sz="2400" b="1" dirty="0" err="1" smtClean="0"/>
              <a:t>Siordia</a:t>
            </a:r>
            <a:endParaRPr lang="es-MX" sz="2400" b="1" dirty="0"/>
          </a:p>
          <a:p>
            <a:pPr algn="ctr"/>
            <a:r>
              <a:rPr lang="es-MX" sz="2400" dirty="0" smtClean="0"/>
              <a:t>ocastellanoss@indetec.gob.mx</a:t>
            </a:r>
            <a:endParaRPr lang="es-MX" sz="2400" dirty="0"/>
          </a:p>
          <a:p>
            <a:pPr algn="ctr"/>
            <a:endParaRPr lang="es-MX" sz="2400" dirty="0"/>
          </a:p>
        </p:txBody>
      </p:sp>
      <p:cxnSp>
        <p:nvCxnSpPr>
          <p:cNvPr id="11" name="Conector recto 10"/>
          <p:cNvCxnSpPr/>
          <p:nvPr/>
        </p:nvCxnSpPr>
        <p:spPr>
          <a:xfrm>
            <a:off x="5636029" y="3708317"/>
            <a:ext cx="0" cy="15223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209223"/>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540753855"/>
              </p:ext>
            </p:extLst>
          </p:nvPr>
        </p:nvGraphicFramePr>
        <p:xfrm>
          <a:off x="491067" y="781837"/>
          <a:ext cx="9983788" cy="4267200"/>
        </p:xfrm>
        <a:graphic>
          <a:graphicData uri="http://schemas.openxmlformats.org/drawingml/2006/table">
            <a:tbl>
              <a:tblPr>
                <a:tableStyleId>{5C22544A-7EE6-4342-B048-85BDC9FD1C3A}</a:tableStyleId>
              </a:tblPr>
              <a:tblGrid>
                <a:gridCol w="7778113"/>
                <a:gridCol w="892917"/>
                <a:gridCol w="1312758"/>
              </a:tblGrid>
              <a:tr h="5842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d. Inventarios (d=d1+d2+d3+d4+d5)</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d1) Inventario de Mercancías para Venta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1141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d2) Inventario de Mercancías Terminadas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1142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d3) Inventario de Mercancías en Proceso de Elaboración</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1143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541338" marR="90170" indent="-327025"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d4) Inventario de Materias Primas, Materiales y Suministros para Producción</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1144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d5) Bienes en Tránsito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1145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e. Almacenes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4699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f. Estimación por Pérdida o Deterioro de Activos Circulantes (f=f1+f2)</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1161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f1) Estimaciones para Cuentas Incobrables por Derechos a Recibir Efectivo o Equivalentes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1162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f2) Estimación por Deterioro de Inventarios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tabLst>
                          <a:tab pos="2387600" algn="l"/>
                        </a:tabLs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g. Otros Activos Circulantes (g=g1+g2+g3+g4)</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100965">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g1) Valores en Garantía</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1191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4455">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g2) Bienes en Garantía (excluye depósitos de fondos)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1192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g3) Bienes Derivados de Embargos, Decomisos, Aseguramientos y Dación en Pago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1193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L="90170" marR="90170" indent="125730" algn="just">
                        <a:lnSpc>
                          <a:spcPct val="100000"/>
                        </a:lnSpc>
                        <a:spcBef>
                          <a:spcPts val="100"/>
                        </a:spcBef>
                        <a:spcAft>
                          <a:spcPts val="100"/>
                        </a:spcAft>
                        <a:tabLst>
                          <a:tab pos="2387600" algn="l"/>
                        </a:tabLst>
                      </a:pPr>
                      <a:r>
                        <a:rPr lang="es-MX" sz="1400" dirty="0">
                          <a:effectLst/>
                          <a:latin typeface="Arial" panose="020B0604020202020204" pitchFamily="34" charset="0"/>
                          <a:cs typeface="Arial" panose="020B0604020202020204" pitchFamily="34" charset="0"/>
                        </a:rPr>
                        <a:t>g4) Adquisición con Fondos de Terceros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1194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382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IA. Total de Activos Circulantes (IA = a + b + c + d + e + f + g)</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ts val="108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3" name="CuadroTexto 2"/>
          <p:cNvSpPr txBox="1"/>
          <p:nvPr/>
        </p:nvSpPr>
        <p:spPr>
          <a:xfrm>
            <a:off x="270935" y="186265"/>
            <a:ext cx="1840894" cy="369332"/>
          </a:xfrm>
          <a:prstGeom prst="rect">
            <a:avLst/>
          </a:prstGeom>
          <a:solidFill>
            <a:schemeClr val="bg1"/>
          </a:solidFill>
        </p:spPr>
        <p:txBody>
          <a:bodyPr wrap="square" rtlCol="0">
            <a:spAutoFit/>
          </a:bodyPr>
          <a:lstStyle/>
          <a:p>
            <a:r>
              <a:rPr lang="es-MX" b="1" dirty="0" smtClean="0"/>
              <a:t>FORMATO 1</a:t>
            </a:r>
            <a:endParaRPr lang="es-MX" b="1" dirty="0"/>
          </a:p>
        </p:txBody>
      </p:sp>
    </p:spTree>
    <p:extLst>
      <p:ext uri="{BB962C8B-B14F-4D97-AF65-F5344CB8AC3E}">
        <p14:creationId xmlns:p14="http://schemas.microsoft.com/office/powerpoint/2010/main" val="1843753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1724747427"/>
              </p:ext>
            </p:extLst>
          </p:nvPr>
        </p:nvGraphicFramePr>
        <p:xfrm>
          <a:off x="355601" y="932116"/>
          <a:ext cx="9983787" cy="2987040"/>
        </p:xfrm>
        <a:graphic>
          <a:graphicData uri="http://schemas.openxmlformats.org/drawingml/2006/table">
            <a:tbl>
              <a:tblPr>
                <a:tableStyleId>{5C22544A-7EE6-4342-B048-85BDC9FD1C3A}</a:tableStyleId>
              </a:tblPr>
              <a:tblGrid>
                <a:gridCol w="7334512"/>
                <a:gridCol w="1336518"/>
                <a:gridCol w="1312757"/>
              </a:tblGrid>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Activo No Circulante</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a. Inversiones Financieras a Largo Plazo</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121</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b. Derechos a Recibir Efectivo o Equivalentes a Largo Plazo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122</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c. Bienes Inmuebles, Infraestructura y Construcciones en Proceso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123</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d. Bienes Muebles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124</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e. Activos Intangibles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125</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f. Depreciación, Deterioro y Amortización Acumulada de Bienes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126</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g. Activos Diferidos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127</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h. Estimación por Pérdida o Deterioro de Activos no Circulantes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128</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i. Otros Activos no Circulantes</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solidFill>
                            <a:srgbClr val="FF0000"/>
                          </a:solidFill>
                          <a:effectLst/>
                          <a:latin typeface="Arial" panose="020B0604020202020204" pitchFamily="34" charset="0"/>
                          <a:cs typeface="Arial" panose="020B0604020202020204" pitchFamily="34" charset="0"/>
                        </a:rPr>
                        <a:t> </a:t>
                      </a:r>
                      <a:r>
                        <a:rPr lang="es-MX" sz="1400" dirty="0" smtClean="0">
                          <a:solidFill>
                            <a:srgbClr val="FF0000"/>
                          </a:solidFill>
                          <a:effectLst/>
                          <a:latin typeface="Arial" panose="020B0604020202020204" pitchFamily="34" charset="0"/>
                          <a:cs typeface="Arial" panose="020B0604020202020204" pitchFamily="34" charset="0"/>
                        </a:rPr>
                        <a:t>129</a:t>
                      </a:r>
                      <a:endParaRPr lang="es-MX" sz="1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L="90170"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IB. Total de Activos No Circulantes (IB = a + b + c + d + e + f + g + h + i)</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7630">
                <a:tc>
                  <a:txBody>
                    <a:bodyPr/>
                    <a:lstStyle/>
                    <a:p>
                      <a:pPr marL="90170"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a:effectLst/>
                          <a:latin typeface="Arial" panose="020B0604020202020204" pitchFamily="34" charset="0"/>
                          <a:cs typeface="Arial" panose="020B0604020202020204" pitchFamily="34" charset="0"/>
                        </a:rPr>
                        <a:t> </a:t>
                      </a:r>
                      <a:endParaRPr lang="es-MX" sz="140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r h="87630">
                <a:tc>
                  <a:txBody>
                    <a:bodyPr/>
                    <a:lstStyle/>
                    <a:p>
                      <a:pPr marR="90170" indent="12573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I. Total del Activo (I = IA + IB)</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c>
                  <a:txBody>
                    <a:bodyPr/>
                    <a:lstStyle/>
                    <a:p>
                      <a:pPr marL="90170" marR="90170" indent="182880" algn="just">
                        <a:lnSpc>
                          <a:spcPct val="100000"/>
                        </a:lnSpc>
                        <a:spcBef>
                          <a:spcPts val="100"/>
                        </a:spcBef>
                        <a:spcAft>
                          <a:spcPts val="100"/>
                        </a:spcAft>
                      </a:pPr>
                      <a:r>
                        <a:rPr lang="es-MX" sz="1400" dirty="0">
                          <a:effectLst/>
                          <a:latin typeface="Arial" panose="020B0604020202020204" pitchFamily="34" charset="0"/>
                          <a:cs typeface="Arial" panose="020B0604020202020204" pitchFamily="34" charset="0"/>
                        </a:rPr>
                        <a:t> </a:t>
                      </a:r>
                      <a:endParaRPr lang="es-MX" sz="1400" dirty="0">
                        <a:effectLst/>
                        <a:latin typeface="Arial" panose="020B0604020202020204" pitchFamily="34" charset="0"/>
                        <a:ea typeface="Times New Roman" panose="02020603050405020304" pitchFamily="18" charset="0"/>
                        <a:cs typeface="Arial" panose="020B0604020202020204" pitchFamily="34" charset="0"/>
                      </a:endParaRPr>
                    </a:p>
                  </a:txBody>
                  <a:tcPr marL="27305" marR="27305" marT="0" marB="0"/>
                </a:tc>
              </a:tr>
            </a:tbl>
          </a:graphicData>
        </a:graphic>
      </p:graphicFrame>
      <p:sp>
        <p:nvSpPr>
          <p:cNvPr id="3" name="CuadroTexto 2"/>
          <p:cNvSpPr txBox="1"/>
          <p:nvPr/>
        </p:nvSpPr>
        <p:spPr>
          <a:xfrm>
            <a:off x="270934" y="186265"/>
            <a:ext cx="2080379" cy="369332"/>
          </a:xfrm>
          <a:prstGeom prst="rect">
            <a:avLst/>
          </a:prstGeom>
          <a:solidFill>
            <a:schemeClr val="bg1"/>
          </a:solidFill>
        </p:spPr>
        <p:txBody>
          <a:bodyPr wrap="square" rtlCol="0">
            <a:spAutoFit/>
          </a:bodyPr>
          <a:lstStyle/>
          <a:p>
            <a:r>
              <a:rPr lang="es-MX" b="1" dirty="0" smtClean="0"/>
              <a:t>FORMATO 1</a:t>
            </a:r>
            <a:endParaRPr lang="es-MX" b="1" dirty="0"/>
          </a:p>
        </p:txBody>
      </p:sp>
    </p:spTree>
    <p:extLst>
      <p:ext uri="{BB962C8B-B14F-4D97-AF65-F5344CB8AC3E}">
        <p14:creationId xmlns:p14="http://schemas.microsoft.com/office/powerpoint/2010/main" val="1739547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2_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1257</TotalTime>
  <Words>13726</Words>
  <Application>Microsoft Office PowerPoint</Application>
  <PresentationFormat>Panorámica</PresentationFormat>
  <Paragraphs>5778</Paragraphs>
  <Slides>76</Slides>
  <Notes>1</Notes>
  <HiddenSlides>0</HiddenSlides>
  <MMClips>0</MMClips>
  <ScaleCrop>false</ScaleCrop>
  <HeadingPairs>
    <vt:vector size="6" baseType="variant">
      <vt:variant>
        <vt:lpstr>Fuentes usadas</vt:lpstr>
      </vt:variant>
      <vt:variant>
        <vt:i4>11</vt:i4>
      </vt:variant>
      <vt:variant>
        <vt:lpstr>Tema</vt:lpstr>
      </vt:variant>
      <vt:variant>
        <vt:i4>3</vt:i4>
      </vt:variant>
      <vt:variant>
        <vt:lpstr>Títulos de diapositiva</vt:lpstr>
      </vt:variant>
      <vt:variant>
        <vt:i4>76</vt:i4>
      </vt:variant>
    </vt:vector>
  </HeadingPairs>
  <TitlesOfParts>
    <vt:vector size="90" baseType="lpstr">
      <vt:lpstr>Aharoni</vt:lpstr>
      <vt:lpstr>Arial</vt:lpstr>
      <vt:lpstr>Arial Narrow</vt:lpstr>
      <vt:lpstr>Berylium</vt:lpstr>
      <vt:lpstr>Calibri</vt:lpstr>
      <vt:lpstr>Calibri Light</vt:lpstr>
      <vt:lpstr>Cambria</vt:lpstr>
      <vt:lpstr>Times New Roman</vt:lpstr>
      <vt:lpstr>Trebuchet MS</vt:lpstr>
      <vt:lpstr>Wingdings</vt:lpstr>
      <vt:lpstr>Wingdings 3</vt:lpstr>
      <vt:lpstr>2_Faceta</vt:lpstr>
      <vt:lpstr>1_Faceta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Teresa del Carmen Pérez Regalado (SEFI, Auditor)</cp:lastModifiedBy>
  <cp:revision>89</cp:revision>
  <dcterms:created xsi:type="dcterms:W3CDTF">2017-05-09T17:45:43Z</dcterms:created>
  <dcterms:modified xsi:type="dcterms:W3CDTF">2017-09-04T18:43:46Z</dcterms:modified>
</cp:coreProperties>
</file>